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handoutMasterIdLst>
    <p:handoutMasterId r:id="rId25"/>
  </p:handoutMasterIdLst>
  <p:sldIdLst>
    <p:sldId id="258" r:id="rId5"/>
    <p:sldId id="270" r:id="rId6"/>
    <p:sldId id="266" r:id="rId7"/>
    <p:sldId id="271" r:id="rId8"/>
    <p:sldId id="272" r:id="rId9"/>
    <p:sldId id="291" r:id="rId10"/>
    <p:sldId id="273" r:id="rId11"/>
    <p:sldId id="290" r:id="rId12"/>
    <p:sldId id="274" r:id="rId13"/>
    <p:sldId id="275" r:id="rId14"/>
    <p:sldId id="276" r:id="rId15"/>
    <p:sldId id="277" r:id="rId16"/>
    <p:sldId id="280" r:id="rId17"/>
    <p:sldId id="288" r:id="rId18"/>
    <p:sldId id="281" r:id="rId19"/>
    <p:sldId id="282" r:id="rId20"/>
    <p:sldId id="289" r:id="rId21"/>
    <p:sldId id="292" r:id="rId22"/>
    <p:sldId id="293" r:id="rId23"/>
    <p:sldId id="26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103" d="100"/>
          <a:sy n="103" d="100"/>
        </p:scale>
        <p:origin x="88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65BF24-3084-CE4A-8EF7-B602B46DBB74}" type="datetimeFigureOut">
              <a:rPr lang="en-US" smtClean="0"/>
              <a:t>10/23/2025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25E753-F09D-4C4F-868C-49D59D025182}" type="slidenum">
              <a:rPr lang="en-US" smtClean="0"/>
              <a:t>‹#›</a:t>
            </a:fld>
            <a:endParaRPr lang="en-US"/>
          </a:p>
        </p:txBody>
      </p:sp>
    </p:spTree>
    <p:extLst>
      <p:ext uri="{BB962C8B-B14F-4D97-AF65-F5344CB8AC3E}">
        <p14:creationId xmlns:p14="http://schemas.microsoft.com/office/powerpoint/2010/main" val="39906095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7T16:38:52.9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0,'540'0,"-524"0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09:04:51.247"/>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1,'809'0,"-796"1,0 0,0 1,0 1,0 0,20 7,-19-4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09:04:53.64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0,'674'0,"-658"0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09T09:04:56.61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1,'1021'0,"-1005"0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9T09:05:22.235"/>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 0,'2425'38'0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08:54:12.641"/>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39,'108'2,"115"-5,-78-14,-75 7,98-1,-128 12,78 13,-88-11,0 0,42-4,-36 1,-19-1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08:54:15.176"/>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21,'154'-21,"349"22,-331 20,-156-21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08:54:23.574"/>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3,'164'-2,"179"4,-62 18,-104-1,-124-10,-30-5,0-1,28 1,162-5,-197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0-13T08:54:25.509"/>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0 46,'1'-2,"0"1,0 0,0-1,0 1,1 0,-1-1,0 1,0 0,1 0,-1 0,1 0,-1 0,1 1,-1-1,1 0,-1 1,1-1,1 1,33-12,6 6,1 1,0 2,-1 2,48 5,9-1,943-3,-792 20,-198-12,-22-3,56 2,53-5,-55 0,166-15,-200 5,9-2,0 3,62 0,277 8,-381-1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ICS Titl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t="10177" b="10177"/>
          <a:stretch/>
        </p:blipFill>
        <p:spPr>
          <a:xfrm>
            <a:off x="0" y="0"/>
            <a:ext cx="9144000" cy="5143500"/>
          </a:xfrm>
          <a:prstGeom prst="rect">
            <a:avLst/>
          </a:prstGeom>
        </p:spPr>
      </p:pic>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CS-Logo+-Æ-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3870" y="749843"/>
            <a:ext cx="1401152" cy="509707"/>
          </a:xfrm>
          <a:prstGeom prst="rect">
            <a:avLst/>
          </a:prstGeom>
        </p:spPr>
      </p:pic>
      <p:sp>
        <p:nvSpPr>
          <p:cNvPr id="2" name="Title 1"/>
          <p:cNvSpPr>
            <a:spLocks noGrp="1"/>
          </p:cNvSpPr>
          <p:nvPr>
            <p:ph type="ctrTitle" hasCustomPrompt="1"/>
          </p:nvPr>
        </p:nvSpPr>
        <p:spPr>
          <a:xfrm>
            <a:off x="333890" y="1669375"/>
            <a:ext cx="4119980"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333890" y="2884835"/>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spTree>
    <p:extLst>
      <p:ext uri="{BB962C8B-B14F-4D97-AF65-F5344CB8AC3E}">
        <p14:creationId xmlns:p14="http://schemas.microsoft.com/office/powerpoint/2010/main" val="333890656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CS Divider 1">
    <p:bg>
      <p:bgPr>
        <a:solidFill>
          <a:schemeClr val="accent6"/>
        </a:solidFill>
        <a:effectLst/>
      </p:bgPr>
    </p:bg>
    <p:spTree>
      <p:nvGrpSpPr>
        <p:cNvPr id="1" name=""/>
        <p:cNvGrpSpPr/>
        <p:nvPr/>
      </p:nvGrpSpPr>
      <p:grpSpPr>
        <a:xfrm>
          <a:off x="0" y="0"/>
          <a:ext cx="0" cy="0"/>
          <a:chOff x="0" y="0"/>
          <a:chExt cx="0" cy="0"/>
        </a:xfrm>
      </p:grpSpPr>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3890" y="1198328"/>
            <a:ext cx="3589332" cy="2456757"/>
          </a:xfrm>
        </p:spPr>
        <p:txBody>
          <a:bodyPr lIns="0" tIns="0" rIns="0" bIns="0" anchor="t">
            <a:noAutofit/>
          </a:bodyPr>
          <a:lstStyle>
            <a:lvl1pPr algn="l">
              <a:lnSpc>
                <a:spcPct val="100000"/>
              </a:lnSpc>
              <a:defRPr sz="3300" b="0" i="0" baseline="0">
                <a:latin typeface="Open Sans Light"/>
                <a:cs typeface="Open Sans Light"/>
              </a:defRPr>
            </a:lvl1pPr>
          </a:lstStyle>
          <a:p>
            <a:r>
              <a:rPr lang="en-US"/>
              <a:t>Divider slides can act as breaks between sections</a:t>
            </a:r>
          </a:p>
        </p:txBody>
      </p:sp>
    </p:spTree>
    <p:extLst>
      <p:ext uri="{BB962C8B-B14F-4D97-AF65-F5344CB8AC3E}">
        <p14:creationId xmlns:p14="http://schemas.microsoft.com/office/powerpoint/2010/main" val="347807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CS Divider 2">
    <p:bg>
      <p:bgPr>
        <a:solidFill>
          <a:schemeClr val="accent4"/>
        </a:solidFill>
        <a:effectLst/>
      </p:bgPr>
    </p:bg>
    <p:spTree>
      <p:nvGrpSpPr>
        <p:cNvPr id="1" name=""/>
        <p:cNvGrpSpPr/>
        <p:nvPr/>
      </p:nvGrpSpPr>
      <p:grpSpPr>
        <a:xfrm>
          <a:off x="0" y="0"/>
          <a:ext cx="0" cy="0"/>
          <a:chOff x="0" y="0"/>
          <a:chExt cx="0" cy="0"/>
        </a:xfrm>
      </p:grpSpPr>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3890" y="1198328"/>
            <a:ext cx="3589332" cy="2456757"/>
          </a:xfrm>
        </p:spPr>
        <p:txBody>
          <a:bodyPr lIns="0" tIns="0" rIns="0" bIns="0" anchor="t">
            <a:noAutofit/>
          </a:bodyPr>
          <a:lstStyle>
            <a:lvl1pPr algn="l">
              <a:lnSpc>
                <a:spcPct val="100000"/>
              </a:lnSpc>
              <a:defRPr sz="3300" b="0" i="0" baseline="0">
                <a:latin typeface="Open Sans Light"/>
                <a:cs typeface="Open Sans Light"/>
              </a:defRPr>
            </a:lvl1pPr>
          </a:lstStyle>
          <a:p>
            <a:r>
              <a:rPr lang="en-US"/>
              <a:t>Divider slides can act as breaks between sections</a:t>
            </a:r>
          </a:p>
        </p:txBody>
      </p:sp>
    </p:spTree>
    <p:extLst>
      <p:ext uri="{BB962C8B-B14F-4D97-AF65-F5344CB8AC3E}">
        <p14:creationId xmlns:p14="http://schemas.microsoft.com/office/powerpoint/2010/main" val="41485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ICS Divider 3">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3890" y="1198328"/>
            <a:ext cx="3589332" cy="2456757"/>
          </a:xfrm>
        </p:spPr>
        <p:txBody>
          <a:bodyPr lIns="0" tIns="0" rIns="0" bIns="0" anchor="t">
            <a:noAutofit/>
          </a:bodyPr>
          <a:lstStyle>
            <a:lvl1pPr algn="l">
              <a:lnSpc>
                <a:spcPct val="100000"/>
              </a:lnSpc>
              <a:defRPr sz="3300" b="0" i="0" baseline="0">
                <a:latin typeface="Open Sans Light"/>
                <a:cs typeface="Open Sans Light"/>
              </a:defRPr>
            </a:lvl1pPr>
          </a:lstStyle>
          <a:p>
            <a:r>
              <a:rPr lang="en-US"/>
              <a:t>Divider slides can act as breaks between sections</a:t>
            </a:r>
          </a:p>
        </p:txBody>
      </p:sp>
    </p:spTree>
    <p:extLst>
      <p:ext uri="{BB962C8B-B14F-4D97-AF65-F5344CB8AC3E}">
        <p14:creationId xmlns:p14="http://schemas.microsoft.com/office/powerpoint/2010/main" val="113834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CS Divider 4">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33890" y="1198328"/>
            <a:ext cx="3589332" cy="2456757"/>
          </a:xfrm>
        </p:spPr>
        <p:txBody>
          <a:bodyPr lIns="0" tIns="0" rIns="0" bIns="0" anchor="t">
            <a:noAutofit/>
          </a:bodyPr>
          <a:lstStyle>
            <a:lvl1pPr algn="l">
              <a:lnSpc>
                <a:spcPct val="100000"/>
              </a:lnSpc>
              <a:defRPr sz="3300" b="0" i="0" baseline="0">
                <a:latin typeface="Open Sans Light"/>
                <a:cs typeface="Open Sans Light"/>
              </a:defRPr>
            </a:lvl1pPr>
          </a:lstStyle>
          <a:p>
            <a:r>
              <a:rPr lang="en-US"/>
              <a:t>Divider slides can act as breaks between sections</a:t>
            </a:r>
          </a:p>
        </p:txBody>
      </p:sp>
    </p:spTree>
    <p:extLst>
      <p:ext uri="{BB962C8B-B14F-4D97-AF65-F5344CB8AC3E}">
        <p14:creationId xmlns:p14="http://schemas.microsoft.com/office/powerpoint/2010/main" val="211556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CS Text – 2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765927"/>
          </a:xfrm>
        </p:spPr>
        <p:txBody>
          <a:bodyPr lIns="0" tIns="0" rIns="0" bIns="0" anchor="t" anchorCtr="0">
            <a:noAutofit/>
          </a:bodyPr>
          <a:lstStyle>
            <a:lvl1pPr algn="l">
              <a:defRPr sz="2200" baseline="0">
                <a:solidFill>
                  <a:schemeClr val="bg1"/>
                </a:solidFill>
                <a:latin typeface="Open Sans Light"/>
                <a:cs typeface="Open Sans Light"/>
              </a:defRPr>
            </a:lvl1pPr>
          </a:lstStyle>
          <a:p>
            <a:r>
              <a:rPr lang="en-US"/>
              <a:t>Slide titles should be clear and captivating</a:t>
            </a:r>
          </a:p>
        </p:txBody>
      </p:sp>
      <p:sp>
        <p:nvSpPr>
          <p:cNvPr id="3" name="Content Placeholder 2"/>
          <p:cNvSpPr>
            <a:spLocks noGrp="1"/>
          </p:cNvSpPr>
          <p:nvPr>
            <p:ph idx="1"/>
          </p:nvPr>
        </p:nvSpPr>
        <p:spPr>
          <a:xfrm>
            <a:off x="457200" y="1128600"/>
            <a:ext cx="3967195"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
        <p:nvSpPr>
          <p:cNvPr id="9" name="Content Placeholder 2"/>
          <p:cNvSpPr>
            <a:spLocks noGrp="1"/>
          </p:cNvSpPr>
          <p:nvPr>
            <p:ph idx="10"/>
          </p:nvPr>
        </p:nvSpPr>
        <p:spPr>
          <a:xfrm>
            <a:off x="4719605" y="1128600"/>
            <a:ext cx="3967195"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220382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CS Text – 3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765927"/>
          </a:xfrm>
        </p:spPr>
        <p:txBody>
          <a:bodyPr lIns="0" tIns="0" rIns="0" bIns="0" anchor="t" anchorCtr="0">
            <a:noAutofit/>
          </a:bodyPr>
          <a:lstStyle>
            <a:lvl1pPr algn="l">
              <a:defRPr sz="2200" baseline="0">
                <a:solidFill>
                  <a:schemeClr val="bg1"/>
                </a:solidFill>
                <a:latin typeface="Open Sans Light"/>
                <a:cs typeface="Open Sans Light"/>
              </a:defRPr>
            </a:lvl1pPr>
          </a:lstStyle>
          <a:p>
            <a:r>
              <a:rPr lang="en-US"/>
              <a:t>Slide titles should be clear and captivating</a:t>
            </a:r>
          </a:p>
        </p:txBody>
      </p:sp>
      <p:sp>
        <p:nvSpPr>
          <p:cNvPr id="3" name="Content Placeholder 2"/>
          <p:cNvSpPr>
            <a:spLocks noGrp="1"/>
          </p:cNvSpPr>
          <p:nvPr>
            <p:ph idx="1"/>
          </p:nvPr>
        </p:nvSpPr>
        <p:spPr>
          <a:xfrm>
            <a:off x="457200" y="1128600"/>
            <a:ext cx="257234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
        <p:nvSpPr>
          <p:cNvPr id="9" name="Content Placeholder 2"/>
          <p:cNvSpPr>
            <a:spLocks noGrp="1"/>
          </p:cNvSpPr>
          <p:nvPr>
            <p:ph idx="10"/>
          </p:nvPr>
        </p:nvSpPr>
        <p:spPr>
          <a:xfrm>
            <a:off x="3285829" y="1128600"/>
            <a:ext cx="257234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
        <p:nvSpPr>
          <p:cNvPr id="5" name="Content Placeholder 2"/>
          <p:cNvSpPr>
            <a:spLocks noGrp="1"/>
          </p:cNvSpPr>
          <p:nvPr>
            <p:ph idx="11"/>
          </p:nvPr>
        </p:nvSpPr>
        <p:spPr>
          <a:xfrm>
            <a:off x="6114459" y="1128600"/>
            <a:ext cx="257234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661528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CS Text –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765927"/>
          </a:xfrm>
        </p:spPr>
        <p:txBody>
          <a:bodyPr lIns="0" tIns="0" rIns="0" bIns="0" anchor="t" anchorCtr="0">
            <a:noAutofit/>
          </a:bodyPr>
          <a:lstStyle>
            <a:lvl1pPr algn="l">
              <a:defRPr sz="2200" baseline="0">
                <a:solidFill>
                  <a:schemeClr val="bg1"/>
                </a:solidFill>
                <a:latin typeface="Open Sans Light"/>
                <a:cs typeface="Open Sans Light"/>
              </a:defRPr>
            </a:lvl1pPr>
          </a:lstStyle>
          <a:p>
            <a:r>
              <a:rPr lang="en-US"/>
              <a:t>Slide titles should be clear and captivating</a:t>
            </a:r>
          </a:p>
        </p:txBody>
      </p:sp>
      <p:sp>
        <p:nvSpPr>
          <p:cNvPr id="3" name="Content Placeholder 2"/>
          <p:cNvSpPr>
            <a:spLocks noGrp="1"/>
          </p:cNvSpPr>
          <p:nvPr>
            <p:ph idx="1"/>
          </p:nvPr>
        </p:nvSpPr>
        <p:spPr>
          <a:xfrm>
            <a:off x="457200" y="1128600"/>
            <a:ext cx="257234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
        <p:nvSpPr>
          <p:cNvPr id="9" name="Content Placeholder 2"/>
          <p:cNvSpPr>
            <a:spLocks noGrp="1"/>
          </p:cNvSpPr>
          <p:nvPr>
            <p:ph idx="10"/>
          </p:nvPr>
        </p:nvSpPr>
        <p:spPr>
          <a:xfrm>
            <a:off x="3285829" y="1128600"/>
            <a:ext cx="540097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1802644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CS Text – Al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765927"/>
          </a:xfrm>
        </p:spPr>
        <p:txBody>
          <a:bodyPr lIns="0" tIns="0" rIns="0" bIns="0" anchor="t" anchorCtr="0">
            <a:noAutofit/>
          </a:bodyPr>
          <a:lstStyle>
            <a:lvl1pPr algn="l">
              <a:defRPr sz="2200" baseline="0">
                <a:solidFill>
                  <a:schemeClr val="bg1"/>
                </a:solidFill>
                <a:latin typeface="Open Sans Light"/>
                <a:cs typeface="Open Sans Light"/>
              </a:defRPr>
            </a:lvl1pPr>
          </a:lstStyle>
          <a:p>
            <a:r>
              <a:rPr lang="en-US"/>
              <a:t>Slide titles should be clear and captivating</a:t>
            </a:r>
          </a:p>
        </p:txBody>
      </p:sp>
      <p:sp>
        <p:nvSpPr>
          <p:cNvPr id="3" name="Content Placeholder 2"/>
          <p:cNvSpPr>
            <a:spLocks noGrp="1"/>
          </p:cNvSpPr>
          <p:nvPr>
            <p:ph idx="1"/>
          </p:nvPr>
        </p:nvSpPr>
        <p:spPr>
          <a:xfrm>
            <a:off x="457200" y="1128600"/>
            <a:ext cx="5400970"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
        <p:nvSpPr>
          <p:cNvPr id="5" name="Content Placeholder 2"/>
          <p:cNvSpPr>
            <a:spLocks noGrp="1"/>
          </p:cNvSpPr>
          <p:nvPr>
            <p:ph idx="11"/>
          </p:nvPr>
        </p:nvSpPr>
        <p:spPr>
          <a:xfrm>
            <a:off x="6114459" y="1128600"/>
            <a:ext cx="2572341" cy="3394472"/>
          </a:xfrm>
        </p:spPr>
        <p:txBody>
          <a:bodyPr lIns="0" tIns="0" rIns="0" bIns="0" anchor="t" anchorCtr="0">
            <a:noAutofit/>
          </a:bodyPr>
          <a:lstStyle>
            <a:lvl1pPr marL="180000" indent="-180000" algn="l">
              <a:spcBef>
                <a:spcPts val="600"/>
              </a:spcBef>
              <a:buClr>
                <a:schemeClr val="bg1"/>
              </a:buClr>
              <a:buFont typeface="Wingdings" charset="2"/>
              <a:buChar char="§"/>
              <a:defRPr sz="1600">
                <a:latin typeface="Open Sans Light"/>
                <a:cs typeface="Open Sans Light"/>
              </a:defRPr>
            </a:lvl1pPr>
            <a:lvl2pPr marL="432000" indent="-216000" algn="l">
              <a:spcBef>
                <a:spcPts val="400"/>
              </a:spcBef>
              <a:buClrTx/>
              <a:defRPr sz="1600">
                <a:latin typeface="Open Sans Light"/>
                <a:cs typeface="Open Sans Light"/>
              </a:defRPr>
            </a:lvl2pPr>
            <a:lvl3pPr marL="612000" indent="-162000" algn="l">
              <a:spcBef>
                <a:spcPts val="0"/>
              </a:spcBef>
              <a:defRPr sz="1400">
                <a:latin typeface="Open Sans Light"/>
                <a:cs typeface="Open Sans Light"/>
              </a:defRPr>
            </a:lvl3pPr>
            <a:lvl4pPr algn="l">
              <a:defRPr sz="2000">
                <a:latin typeface="Open Sans Light"/>
                <a:cs typeface="Open Sans Light"/>
              </a:defRPr>
            </a:lvl4pPr>
            <a:lvl5pPr algn="l">
              <a:defRPr sz="2000">
                <a:latin typeface="Open Sans Light"/>
                <a:cs typeface="Open Sans Light"/>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257207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ICS Title 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23505" y="1747611"/>
            <a:ext cx="3589332"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623505" y="2963071"/>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10" name="Picture 9" descr="RICS-Logo+-Æ-purp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23505" y="440509"/>
            <a:ext cx="1401152" cy="509707"/>
          </a:xfrm>
          <a:prstGeom prst="rect">
            <a:avLst/>
          </a:prstGeom>
        </p:spPr>
      </p:pic>
      <p:pic>
        <p:nvPicPr>
          <p:cNvPr id="5" name="Picture 4" descr="A picture containing arch, spaghetti junction, cooked&#10;&#10;Description automatically generated">
            <a:extLst>
              <a:ext uri="{FF2B5EF4-FFF2-40B4-BE49-F238E27FC236}">
                <a16:creationId xmlns:a16="http://schemas.microsoft.com/office/drawing/2014/main" id="{AAF04678-5601-27C1-0BA1-FE25EA2D4A9E}"/>
              </a:ext>
            </a:extLst>
          </p:cNvPr>
          <p:cNvPicPr>
            <a:picLocks noChangeAspect="1"/>
          </p:cNvPicPr>
          <p:nvPr userDrawn="1"/>
        </p:nvPicPr>
        <p:blipFill rotWithShape="1">
          <a:blip r:embed="rId3"/>
          <a:srcRect l="11337" r="13767"/>
          <a:stretch/>
        </p:blipFill>
        <p:spPr>
          <a:xfrm>
            <a:off x="-1" y="440509"/>
            <a:ext cx="4281119" cy="4281119"/>
          </a:xfrm>
          <a:prstGeom prst="rect">
            <a:avLst/>
          </a:prstGeom>
        </p:spPr>
      </p:pic>
    </p:spTree>
    <p:extLst>
      <p:ext uri="{BB962C8B-B14F-4D97-AF65-F5344CB8AC3E}">
        <p14:creationId xmlns:p14="http://schemas.microsoft.com/office/powerpoint/2010/main" val="32172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ICS 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2466" y="1669375"/>
            <a:ext cx="3589332" cy="1102519"/>
          </a:xfrm>
        </p:spPr>
        <p:txBody>
          <a:bodyPr lIns="0" tIns="0" rIns="0" bIns="0" anchor="t">
            <a:noAutofit/>
          </a:bodyPr>
          <a:lstStyle>
            <a:lvl1pPr algn="l">
              <a:lnSpc>
                <a:spcPct val="100000"/>
              </a:lnSpc>
              <a:defRPr sz="3000" b="0" i="0">
                <a:solidFill>
                  <a:srgbClr val="FFFFFF"/>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832466" y="2884835"/>
            <a:ext cx="2394368" cy="1314450"/>
          </a:xfrm>
        </p:spPr>
        <p:txBody>
          <a:bodyPr lIns="0" tIns="0" rIns="0" bIns="0">
            <a:noAutofit/>
          </a:bodyPr>
          <a:lstStyle>
            <a:lvl1pPr marL="0" indent="0" algn="l">
              <a:lnSpc>
                <a:spcPct val="100000"/>
              </a:lnSpc>
              <a:buNone/>
              <a:defRPr sz="1400" baseline="0">
                <a:solidFill>
                  <a:srgbClr val="FFFFFF"/>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8" name="Picture 7" descr="RICS Logo+-Æ-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4332" y="380836"/>
            <a:ext cx="1360324" cy="471599"/>
          </a:xfrm>
          <a:prstGeom prst="rect">
            <a:avLst/>
          </a:prstGeom>
        </p:spPr>
      </p:pic>
      <p:pic>
        <p:nvPicPr>
          <p:cNvPr id="4" name="Picture 3">
            <a:extLst>
              <a:ext uri="{FF2B5EF4-FFF2-40B4-BE49-F238E27FC236}">
                <a16:creationId xmlns:a16="http://schemas.microsoft.com/office/drawing/2014/main" id="{9C1BE359-7DE3-62C4-907F-7E977D464BE2}"/>
              </a:ext>
            </a:extLst>
          </p:cNvPr>
          <p:cNvPicPr>
            <a:picLocks noChangeAspect="1"/>
          </p:cNvPicPr>
          <p:nvPr userDrawn="1"/>
        </p:nvPicPr>
        <p:blipFill rotWithShape="1">
          <a:blip r:embed="rId3"/>
          <a:srcRect l="21875" t="10177" r="21875" b="10177"/>
          <a:stretch/>
        </p:blipFill>
        <p:spPr>
          <a:xfrm>
            <a:off x="0" y="415634"/>
            <a:ext cx="4311536" cy="4311536"/>
          </a:xfrm>
          <a:prstGeom prst="rect">
            <a:avLst/>
          </a:prstGeom>
        </p:spPr>
      </p:pic>
    </p:spTree>
    <p:extLst>
      <p:ext uri="{BB962C8B-B14F-4D97-AF65-F5344CB8AC3E}">
        <p14:creationId xmlns:p14="http://schemas.microsoft.com/office/powerpoint/2010/main" val="44324615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RICS Titl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5492" y="1625"/>
            <a:ext cx="9133015" cy="5137321"/>
          </a:xfrm>
          <a:prstGeom prst="rect">
            <a:avLst/>
          </a:prstGeom>
        </p:spPr>
      </p:pic>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CS-Logo+-Æ-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3870" y="3498585"/>
            <a:ext cx="1401152" cy="509707"/>
          </a:xfrm>
          <a:prstGeom prst="rect">
            <a:avLst/>
          </a:prstGeom>
        </p:spPr>
      </p:pic>
      <p:sp>
        <p:nvSpPr>
          <p:cNvPr id="2" name="Title 1"/>
          <p:cNvSpPr>
            <a:spLocks noGrp="1"/>
          </p:cNvSpPr>
          <p:nvPr>
            <p:ph type="ctrTitle" hasCustomPrompt="1"/>
          </p:nvPr>
        </p:nvSpPr>
        <p:spPr>
          <a:xfrm>
            <a:off x="333890" y="968675"/>
            <a:ext cx="4119980"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333890" y="2184135"/>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spTree>
    <p:extLst>
      <p:ext uri="{BB962C8B-B14F-4D97-AF65-F5344CB8AC3E}">
        <p14:creationId xmlns:p14="http://schemas.microsoft.com/office/powerpoint/2010/main" val="141265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RICS Title 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54634" y="1669375"/>
            <a:ext cx="3589332"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854634" y="2884835"/>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10" name="Picture 9" descr="RICS-Logo+-Æ-purp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54634" y="362273"/>
            <a:ext cx="1401152" cy="509707"/>
          </a:xfrm>
          <a:prstGeom prst="rect">
            <a:avLst/>
          </a:prstGeom>
        </p:spPr>
      </p:pic>
      <p:pic>
        <p:nvPicPr>
          <p:cNvPr id="4" name="Picture 3">
            <a:extLst>
              <a:ext uri="{FF2B5EF4-FFF2-40B4-BE49-F238E27FC236}">
                <a16:creationId xmlns:a16="http://schemas.microsoft.com/office/drawing/2014/main" id="{B8B67807-93EC-0E2A-1DA6-DD00BFF944DD}"/>
              </a:ext>
            </a:extLst>
          </p:cNvPr>
          <p:cNvPicPr>
            <a:picLocks noChangeAspect="1"/>
          </p:cNvPicPr>
          <p:nvPr userDrawn="1"/>
        </p:nvPicPr>
        <p:blipFill rotWithShape="1">
          <a:blip r:embed="rId3"/>
          <a:srcRect l="21815" t="32" r="21935" b="-32"/>
          <a:stretch/>
        </p:blipFill>
        <p:spPr>
          <a:xfrm>
            <a:off x="1" y="432262"/>
            <a:ext cx="4289367" cy="4289367"/>
          </a:xfrm>
          <a:prstGeom prst="rect">
            <a:avLst/>
          </a:prstGeom>
        </p:spPr>
      </p:pic>
    </p:spTree>
    <p:extLst>
      <p:ext uri="{BB962C8B-B14F-4D97-AF65-F5344CB8AC3E}">
        <p14:creationId xmlns:p14="http://schemas.microsoft.com/office/powerpoint/2010/main" val="4074608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RICS 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54634" y="1669375"/>
            <a:ext cx="3589332" cy="1102519"/>
          </a:xfrm>
        </p:spPr>
        <p:txBody>
          <a:bodyPr lIns="0" tIns="0" rIns="0" bIns="0" anchor="t">
            <a:noAutofit/>
          </a:bodyPr>
          <a:lstStyle>
            <a:lvl1pPr algn="l">
              <a:lnSpc>
                <a:spcPct val="100000"/>
              </a:lnSpc>
              <a:defRPr sz="3000" b="0" i="0">
                <a:solidFill>
                  <a:srgbClr val="FFFFFF"/>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854634" y="2884835"/>
            <a:ext cx="2394368" cy="1314450"/>
          </a:xfrm>
        </p:spPr>
        <p:txBody>
          <a:bodyPr lIns="0" tIns="0" rIns="0" bIns="0">
            <a:noAutofit/>
          </a:bodyPr>
          <a:lstStyle>
            <a:lvl1pPr marL="0" indent="0" algn="l">
              <a:lnSpc>
                <a:spcPct val="100000"/>
              </a:lnSpc>
              <a:buNone/>
              <a:defRPr sz="1400" baseline="0">
                <a:solidFill>
                  <a:srgbClr val="FFFFFF"/>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8" name="Picture 7" descr="RICS Logo+-Æ-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6500" y="380836"/>
            <a:ext cx="1360324" cy="471599"/>
          </a:xfrm>
          <a:prstGeom prst="rect">
            <a:avLst/>
          </a:prstGeom>
        </p:spPr>
      </p:pic>
      <p:pic>
        <p:nvPicPr>
          <p:cNvPr id="4" name="Picture 3">
            <a:extLst>
              <a:ext uri="{FF2B5EF4-FFF2-40B4-BE49-F238E27FC236}">
                <a16:creationId xmlns:a16="http://schemas.microsoft.com/office/drawing/2014/main" id="{CCE1A3A9-3D07-BA18-066E-9B45261D4FF9}"/>
              </a:ext>
            </a:extLst>
          </p:cNvPr>
          <p:cNvPicPr>
            <a:picLocks noChangeAspect="1"/>
          </p:cNvPicPr>
          <p:nvPr userDrawn="1"/>
        </p:nvPicPr>
        <p:blipFill rotWithShape="1">
          <a:blip r:embed="rId3"/>
          <a:srcRect l="21815" t="32" r="21935" b="-32"/>
          <a:stretch/>
        </p:blipFill>
        <p:spPr>
          <a:xfrm>
            <a:off x="1" y="432262"/>
            <a:ext cx="4289367" cy="4289367"/>
          </a:xfrm>
          <a:prstGeom prst="rect">
            <a:avLst/>
          </a:prstGeom>
        </p:spPr>
      </p:pic>
    </p:spTree>
    <p:extLst>
      <p:ext uri="{BB962C8B-B14F-4D97-AF65-F5344CB8AC3E}">
        <p14:creationId xmlns:p14="http://schemas.microsoft.com/office/powerpoint/2010/main" val="25494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RICS Title 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16015" r="5268"/>
          <a:stretch/>
        </p:blipFill>
        <p:spPr>
          <a:xfrm rot="5400000">
            <a:off x="2000252" y="-2000249"/>
            <a:ext cx="5143499" cy="9144000"/>
          </a:xfrm>
          <a:prstGeom prst="rect">
            <a:avLst/>
          </a:prstGeom>
        </p:spPr>
      </p:pic>
      <p:sp>
        <p:nvSpPr>
          <p:cNvPr id="8" name="Rectangle 7"/>
          <p:cNvSpPr/>
          <p:nvPr userDrawn="1"/>
        </p:nvSpPr>
        <p:spPr>
          <a:xfrm>
            <a:off x="0" y="518746"/>
            <a:ext cx="6099478" cy="390551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RICS-Logo+-Æ-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3870" y="749843"/>
            <a:ext cx="1401152" cy="509707"/>
          </a:xfrm>
          <a:prstGeom prst="rect">
            <a:avLst/>
          </a:prstGeom>
        </p:spPr>
      </p:pic>
      <p:sp>
        <p:nvSpPr>
          <p:cNvPr id="2" name="Title 1"/>
          <p:cNvSpPr>
            <a:spLocks noGrp="1"/>
          </p:cNvSpPr>
          <p:nvPr>
            <p:ph type="ctrTitle" hasCustomPrompt="1"/>
          </p:nvPr>
        </p:nvSpPr>
        <p:spPr>
          <a:xfrm>
            <a:off x="333890" y="1669375"/>
            <a:ext cx="4119980"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333890" y="2884835"/>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spTree>
    <p:extLst>
      <p:ext uri="{BB962C8B-B14F-4D97-AF65-F5344CB8AC3E}">
        <p14:creationId xmlns:p14="http://schemas.microsoft.com/office/powerpoint/2010/main" val="392722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RICS Title 2">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40510" y="1669375"/>
            <a:ext cx="3589332" cy="1102519"/>
          </a:xfrm>
        </p:spPr>
        <p:txBody>
          <a:bodyPr lIns="0" tIns="0" rIns="0" bIns="0" anchor="t">
            <a:noAutofit/>
          </a:bodyPr>
          <a:lstStyle>
            <a:lvl1pPr algn="l">
              <a:lnSpc>
                <a:spcPct val="100000"/>
              </a:lnSpc>
              <a:defRPr sz="3000" b="0" i="0">
                <a:solidFill>
                  <a:schemeClr val="tx1"/>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840510" y="2884835"/>
            <a:ext cx="2394368" cy="1314450"/>
          </a:xfrm>
        </p:spPr>
        <p:txBody>
          <a:bodyPr lIns="0" tIns="0" rIns="0" bIns="0">
            <a:noAutofit/>
          </a:bodyPr>
          <a:lstStyle>
            <a:lvl1pPr marL="0" indent="0" algn="l">
              <a:lnSpc>
                <a:spcPct val="100000"/>
              </a:lnSpc>
              <a:buNone/>
              <a:defRPr sz="1400" baseline="0">
                <a:solidFill>
                  <a:srgbClr val="36424A"/>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10" name="Picture 9" descr="RICS-Logo+-Æ-purpl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0510" y="362273"/>
            <a:ext cx="1401152" cy="509707"/>
          </a:xfrm>
          <a:prstGeom prst="rect">
            <a:avLst/>
          </a:prstGeom>
        </p:spPr>
      </p:pic>
      <p:sp>
        <p:nvSpPr>
          <p:cNvPr id="4" name="TextBox 3">
            <a:extLst>
              <a:ext uri="{FF2B5EF4-FFF2-40B4-BE49-F238E27FC236}">
                <a16:creationId xmlns:a16="http://schemas.microsoft.com/office/drawing/2014/main" id="{7DD262A6-CEBC-4741-B062-71D686F19323}"/>
              </a:ext>
            </a:extLst>
          </p:cNvPr>
          <p:cNvSpPr txBox="1"/>
          <p:nvPr userDrawn="1"/>
        </p:nvSpPr>
        <p:spPr>
          <a:xfrm>
            <a:off x="4423317" y="275063"/>
            <a:ext cx="184731" cy="369332"/>
          </a:xfrm>
          <a:prstGeom prst="rect">
            <a:avLst/>
          </a:prstGeom>
          <a:noFill/>
        </p:spPr>
        <p:txBody>
          <a:bodyPr wrap="none" rtlCol="0">
            <a:spAutoFit/>
          </a:bodyPr>
          <a:lstStyle/>
          <a:p>
            <a:endParaRPr lang="en-US"/>
          </a:p>
        </p:txBody>
      </p:sp>
      <p:pic>
        <p:nvPicPr>
          <p:cNvPr id="6" name="Picture 5" descr="A picture containing green, vegetable, plant, tree&#10;&#10;Description automatically generated">
            <a:extLst>
              <a:ext uri="{FF2B5EF4-FFF2-40B4-BE49-F238E27FC236}">
                <a16:creationId xmlns:a16="http://schemas.microsoft.com/office/drawing/2014/main" id="{CF40AAA5-7EA0-FC21-667C-DDC831FF35B8}"/>
              </a:ext>
            </a:extLst>
          </p:cNvPr>
          <p:cNvPicPr>
            <a:picLocks noChangeAspect="1"/>
          </p:cNvPicPr>
          <p:nvPr userDrawn="1"/>
        </p:nvPicPr>
        <p:blipFill rotWithShape="1">
          <a:blip r:embed="rId3"/>
          <a:srcRect t="14271" b="14271"/>
          <a:stretch/>
        </p:blipFill>
        <p:spPr>
          <a:xfrm>
            <a:off x="-1" y="412593"/>
            <a:ext cx="4303493" cy="4303493"/>
          </a:xfrm>
          <a:prstGeom prst="rect">
            <a:avLst/>
          </a:prstGeom>
        </p:spPr>
      </p:pic>
    </p:spTree>
    <p:extLst>
      <p:ext uri="{BB962C8B-B14F-4D97-AF65-F5344CB8AC3E}">
        <p14:creationId xmlns:p14="http://schemas.microsoft.com/office/powerpoint/2010/main" val="268416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_RICS Title 3">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40510" y="1669375"/>
            <a:ext cx="3589332" cy="1102519"/>
          </a:xfrm>
        </p:spPr>
        <p:txBody>
          <a:bodyPr lIns="0" tIns="0" rIns="0" bIns="0" anchor="t">
            <a:noAutofit/>
          </a:bodyPr>
          <a:lstStyle>
            <a:lvl1pPr algn="l">
              <a:lnSpc>
                <a:spcPct val="100000"/>
              </a:lnSpc>
              <a:defRPr sz="3000" b="0" i="0">
                <a:solidFill>
                  <a:srgbClr val="FFFFFF"/>
                </a:solidFill>
                <a:latin typeface="Open Sans Light"/>
                <a:cs typeface="Open Sans Light"/>
              </a:defRPr>
            </a:lvl1pPr>
          </a:lstStyle>
          <a:p>
            <a:r>
              <a:rPr lang="en-US"/>
              <a:t>Presentation titles should be concise</a:t>
            </a:r>
          </a:p>
        </p:txBody>
      </p:sp>
      <p:sp>
        <p:nvSpPr>
          <p:cNvPr id="3" name="Subtitle 2"/>
          <p:cNvSpPr>
            <a:spLocks noGrp="1"/>
          </p:cNvSpPr>
          <p:nvPr>
            <p:ph type="subTitle" idx="1" hasCustomPrompt="1"/>
          </p:nvPr>
        </p:nvSpPr>
        <p:spPr>
          <a:xfrm>
            <a:off x="4840510" y="2884835"/>
            <a:ext cx="2394368" cy="1314450"/>
          </a:xfrm>
        </p:spPr>
        <p:txBody>
          <a:bodyPr lIns="0" tIns="0" rIns="0" bIns="0">
            <a:noAutofit/>
          </a:bodyPr>
          <a:lstStyle>
            <a:lvl1pPr marL="0" indent="0" algn="l">
              <a:lnSpc>
                <a:spcPct val="100000"/>
              </a:lnSpc>
              <a:buNone/>
              <a:defRPr sz="1400" baseline="0">
                <a:solidFill>
                  <a:srgbClr val="FFFFFF"/>
                </a:solidFill>
                <a:latin typeface="Open Sans Light"/>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Presentation subtitles should support the main title</a:t>
            </a:r>
          </a:p>
        </p:txBody>
      </p:sp>
      <p:pic>
        <p:nvPicPr>
          <p:cNvPr id="8" name="Picture 7" descr="RICS Logo+-Æ-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2376" y="380836"/>
            <a:ext cx="1360324" cy="471599"/>
          </a:xfrm>
          <a:prstGeom prst="rect">
            <a:avLst/>
          </a:prstGeom>
        </p:spPr>
      </p:pic>
      <p:pic>
        <p:nvPicPr>
          <p:cNvPr id="4" name="Picture 3" descr="A picture containing green, vegetable, plant, tree&#10;&#10;Description automatically generated">
            <a:extLst>
              <a:ext uri="{FF2B5EF4-FFF2-40B4-BE49-F238E27FC236}">
                <a16:creationId xmlns:a16="http://schemas.microsoft.com/office/drawing/2014/main" id="{94EDB6B2-8B42-5220-93AF-830D6012E8F7}"/>
              </a:ext>
            </a:extLst>
          </p:cNvPr>
          <p:cNvPicPr>
            <a:picLocks noChangeAspect="1"/>
          </p:cNvPicPr>
          <p:nvPr userDrawn="1"/>
        </p:nvPicPr>
        <p:blipFill rotWithShape="1">
          <a:blip r:embed="rId3"/>
          <a:srcRect t="14271" b="14271"/>
          <a:stretch/>
        </p:blipFill>
        <p:spPr>
          <a:xfrm>
            <a:off x="-1" y="412593"/>
            <a:ext cx="4303493" cy="4303493"/>
          </a:xfrm>
          <a:prstGeom prst="rect">
            <a:avLst/>
          </a:prstGeom>
        </p:spPr>
      </p:pic>
    </p:spTree>
    <p:extLst>
      <p:ext uri="{BB962C8B-B14F-4D97-AF65-F5344CB8AC3E}">
        <p14:creationId xmlns:p14="http://schemas.microsoft.com/office/powerpoint/2010/main" val="1006974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10/23/2025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1" r:id="rId1"/>
    <p:sldLayoutId id="2147493458" r:id="rId2"/>
    <p:sldLayoutId id="2147493459" r:id="rId3"/>
    <p:sldLayoutId id="2147493469" r:id="rId4"/>
    <p:sldLayoutId id="2147493470" r:id="rId5"/>
    <p:sldLayoutId id="2147493471" r:id="rId6"/>
    <p:sldLayoutId id="2147493472" r:id="rId7"/>
    <p:sldLayoutId id="2147493473" r:id="rId8"/>
    <p:sldLayoutId id="2147493474" r:id="rId9"/>
    <p:sldLayoutId id="2147493462" r:id="rId10"/>
    <p:sldLayoutId id="2147493463" r:id="rId11"/>
    <p:sldLayoutId id="2147493464" r:id="rId12"/>
    <p:sldLayoutId id="2147493465" r:id="rId13"/>
    <p:sldLayoutId id="2147493457" r:id="rId14"/>
    <p:sldLayoutId id="2147493466" r:id="rId15"/>
    <p:sldLayoutId id="2147493467" r:id="rId16"/>
    <p:sldLayoutId id="2147493468"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customXml" Target="../ink/ink3.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15.xml"/><Relationship Id="rId6" Type="http://schemas.openxmlformats.org/officeDocument/2006/relationships/customXml" Target="../ink/ink7.xml"/><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customXml" Target="../ink/ink9.xml"/><Relationship Id="rId4" Type="http://schemas.openxmlformats.org/officeDocument/2006/relationships/customXml" Target="../ink/ink6.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s://myaccount.rics.org/ProfessionalFees" TargetMode="External"/><Relationship Id="rId2" Type="http://schemas.openxmlformats.org/officeDocument/2006/relationships/hyperlink" Target="https://myaccount.rics.org/" TargetMode="Externa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rics.org/professionalrenewal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contactrics@rics.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account.rics.org/ProfessionalFees" TargetMode="Externa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Renewal journey guidance</a:t>
            </a:r>
          </a:p>
        </p:txBody>
      </p:sp>
      <p:sp>
        <p:nvSpPr>
          <p:cNvPr id="3" name="Subtitle 2"/>
          <p:cNvSpPr>
            <a:spLocks noGrp="1"/>
          </p:cNvSpPr>
          <p:nvPr>
            <p:ph type="subTitle" idx="1"/>
          </p:nvPr>
        </p:nvSpPr>
        <p:spPr>
          <a:xfrm>
            <a:off x="333890" y="2884835"/>
            <a:ext cx="4698338" cy="356453"/>
          </a:xfrm>
        </p:spPr>
        <p:txBody>
          <a:bodyPr/>
          <a:lstStyle/>
          <a:p>
            <a:r>
              <a:rPr lang="en-US" dirty="0">
                <a:solidFill>
                  <a:schemeClr val="tx1"/>
                </a:solidFill>
              </a:rPr>
              <a:t>How to guide for renewing your membership status</a:t>
            </a:r>
          </a:p>
        </p:txBody>
      </p:sp>
      <p:sp>
        <p:nvSpPr>
          <p:cNvPr id="4" name="Rectangle 3"/>
          <p:cNvSpPr/>
          <p:nvPr/>
        </p:nvSpPr>
        <p:spPr>
          <a:xfrm>
            <a:off x="0" y="338421"/>
            <a:ext cx="2062971" cy="3532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0" tIns="0" rIns="72000" bIns="0" rtlCol="0" anchor="ctr"/>
          <a:lstStyle/>
          <a:p>
            <a:pPr algn="l"/>
            <a:r>
              <a:rPr lang="en-US" sz="850" dirty="0">
                <a:solidFill>
                  <a:srgbClr val="FFFFFF"/>
                </a:solidFill>
                <a:latin typeface="Open Sans"/>
                <a:cs typeface="Open Sans"/>
              </a:rPr>
              <a:t>PROFESSIONAL RENEWAL 2026</a:t>
            </a:r>
          </a:p>
        </p:txBody>
      </p:sp>
    </p:spTree>
    <p:extLst>
      <p:ext uri="{BB962C8B-B14F-4D97-AF65-F5344CB8AC3E}">
        <p14:creationId xmlns:p14="http://schemas.microsoft.com/office/powerpoint/2010/main" val="322562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03621"/>
          </a:xfrm>
        </p:spPr>
        <p:txBody>
          <a:bodyPr/>
          <a:lstStyle/>
          <a:p>
            <a:r>
              <a:rPr lang="en-US" dirty="0"/>
              <a:t>Lionheart</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3" name="TextBox 2">
            <a:extLst>
              <a:ext uri="{FF2B5EF4-FFF2-40B4-BE49-F238E27FC236}">
                <a16:creationId xmlns:a16="http://schemas.microsoft.com/office/drawing/2014/main" id="{7E84BD2B-9560-35F8-BE49-0A047FD7A269}"/>
              </a:ext>
            </a:extLst>
          </p:cNvPr>
          <p:cNvSpPr txBox="1"/>
          <p:nvPr/>
        </p:nvSpPr>
        <p:spPr>
          <a:xfrm>
            <a:off x="6139115" y="1005336"/>
            <a:ext cx="2197912"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This page gives you the opportunity to learn more about Lionheart and donate if you wish.</a:t>
            </a:r>
          </a:p>
          <a:p>
            <a:pPr marL="171450" indent="-171450">
              <a:buFont typeface="Arial" panose="020B0604020202020204" pitchFamily="34" charset="0"/>
              <a:buChar char="•"/>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Gift Aid is available to UK residents/taxpayers only.</a:t>
            </a:r>
          </a:p>
        </p:txBody>
      </p:sp>
      <p:pic>
        <p:nvPicPr>
          <p:cNvPr id="5" name="Picture 4">
            <a:extLst>
              <a:ext uri="{FF2B5EF4-FFF2-40B4-BE49-F238E27FC236}">
                <a16:creationId xmlns:a16="http://schemas.microsoft.com/office/drawing/2014/main" id="{97333816-27EF-FE47-32E9-8B41B061D550}"/>
              </a:ext>
            </a:extLst>
          </p:cNvPr>
          <p:cNvPicPr>
            <a:picLocks noChangeAspect="1"/>
          </p:cNvPicPr>
          <p:nvPr/>
        </p:nvPicPr>
        <p:blipFill>
          <a:blip r:embed="rId3"/>
          <a:stretch>
            <a:fillRect/>
          </a:stretch>
        </p:blipFill>
        <p:spPr>
          <a:xfrm>
            <a:off x="457200" y="609600"/>
            <a:ext cx="5681915" cy="4171594"/>
          </a:xfrm>
          <a:prstGeom prst="rect">
            <a:avLst/>
          </a:prstGeom>
        </p:spPr>
      </p:pic>
    </p:spTree>
    <p:extLst>
      <p:ext uri="{BB962C8B-B14F-4D97-AF65-F5344CB8AC3E}">
        <p14:creationId xmlns:p14="http://schemas.microsoft.com/office/powerpoint/2010/main" val="2524185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63031"/>
          </a:xfrm>
        </p:spPr>
        <p:txBody>
          <a:bodyPr/>
          <a:lstStyle/>
          <a:p>
            <a:r>
              <a:rPr lang="en-US" dirty="0"/>
              <a:t>Payment</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pic>
        <p:nvPicPr>
          <p:cNvPr id="5" name="Picture 4">
            <a:extLst>
              <a:ext uri="{FF2B5EF4-FFF2-40B4-BE49-F238E27FC236}">
                <a16:creationId xmlns:a16="http://schemas.microsoft.com/office/drawing/2014/main" id="{1C6FA940-C814-C62A-24EF-32E69D885958}"/>
              </a:ext>
            </a:extLst>
          </p:cNvPr>
          <p:cNvPicPr>
            <a:picLocks noChangeAspect="1"/>
          </p:cNvPicPr>
          <p:nvPr/>
        </p:nvPicPr>
        <p:blipFill>
          <a:blip r:embed="rId3"/>
          <a:stretch>
            <a:fillRect/>
          </a:stretch>
        </p:blipFill>
        <p:spPr>
          <a:xfrm>
            <a:off x="457200" y="616085"/>
            <a:ext cx="6629400" cy="3265631"/>
          </a:xfrm>
          <a:prstGeom prst="rect">
            <a:avLst/>
          </a:prstGeom>
        </p:spPr>
      </p:pic>
      <p:sp>
        <p:nvSpPr>
          <p:cNvPr id="3" name="Content Placeholder 2">
            <a:extLst>
              <a:ext uri="{FF2B5EF4-FFF2-40B4-BE49-F238E27FC236}">
                <a16:creationId xmlns:a16="http://schemas.microsoft.com/office/drawing/2014/main" id="{D7F373A8-2455-E14B-8633-51A06B6CDAD7}"/>
              </a:ext>
            </a:extLst>
          </p:cNvPr>
          <p:cNvSpPr>
            <a:spLocks noGrp="1"/>
          </p:cNvSpPr>
          <p:nvPr>
            <p:ph idx="1"/>
          </p:nvPr>
        </p:nvSpPr>
        <p:spPr>
          <a:xfrm>
            <a:off x="457200" y="4019249"/>
            <a:ext cx="6608574" cy="742141"/>
          </a:xfrm>
        </p:spPr>
        <p:txBody>
          <a:bodyPr/>
          <a:lstStyle/>
          <a:p>
            <a:pPr marL="0" indent="0">
              <a:buNone/>
            </a:pP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Please be aware that if you are outside the UK, that p</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rofessional fees are not paid local, they are paid to a bank account based in the UK </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you may incur an international bank transfer fee. This fee is charged by your bank and will not be reimbursed by the RICS. </a:t>
            </a:r>
            <a:endParaRPr lang="en-US" dirty="0"/>
          </a:p>
        </p:txBody>
      </p:sp>
      <p:sp>
        <p:nvSpPr>
          <p:cNvPr id="4" name="TextBox 3">
            <a:extLst>
              <a:ext uri="{FF2B5EF4-FFF2-40B4-BE49-F238E27FC236}">
                <a16:creationId xmlns:a16="http://schemas.microsoft.com/office/drawing/2014/main" id="{3F6AFE03-7ED7-A92D-028E-DD42BE64CC40}"/>
              </a:ext>
            </a:extLst>
          </p:cNvPr>
          <p:cNvSpPr txBox="1"/>
          <p:nvPr/>
        </p:nvSpPr>
        <p:spPr>
          <a:xfrm>
            <a:off x="7143344" y="726153"/>
            <a:ext cx="1792500"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Please select your payment method from the drop down. </a:t>
            </a:r>
          </a:p>
          <a:p>
            <a:pPr marL="171450" indent="-171450">
              <a:buFont typeface="Arial" panose="020B0604020202020204" pitchFamily="34" charset="0"/>
              <a:buChar char="•"/>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If you select the wrong payment method, you are still able to go back and change it at this point.  </a:t>
            </a:r>
          </a:p>
        </p:txBody>
      </p:sp>
    </p:spTree>
    <p:extLst>
      <p:ext uri="{BB962C8B-B14F-4D97-AF65-F5344CB8AC3E}">
        <p14:creationId xmlns:p14="http://schemas.microsoft.com/office/powerpoint/2010/main" val="1533589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97067"/>
          </a:xfrm>
        </p:spPr>
        <p:txBody>
          <a:bodyPr/>
          <a:lstStyle/>
          <a:p>
            <a:r>
              <a:rPr lang="en-US" dirty="0"/>
              <a:t>Professional fees quote page – Credit Card </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15" name="Content Placeholder 2">
            <a:extLst>
              <a:ext uri="{FF2B5EF4-FFF2-40B4-BE49-F238E27FC236}">
                <a16:creationId xmlns:a16="http://schemas.microsoft.com/office/drawing/2014/main" id="{6107501C-ADEE-01C0-D7A3-7F0ACBA74FC1}"/>
              </a:ext>
            </a:extLst>
          </p:cNvPr>
          <p:cNvSpPr>
            <a:spLocks noGrp="1"/>
          </p:cNvSpPr>
          <p:nvPr>
            <p:ph idx="1"/>
          </p:nvPr>
        </p:nvSpPr>
        <p:spPr>
          <a:xfrm>
            <a:off x="4971644" y="788454"/>
            <a:ext cx="3630729" cy="1516132"/>
          </a:xfrm>
        </p:spPr>
        <p:txBody>
          <a:bodyPr/>
          <a:lstStyle/>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Please review and ensure all quote details are correct.</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Please ensure you select the Pay Fee button </a:t>
            </a:r>
          </a:p>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Pop-up window will ask you to confirm </a:t>
            </a:r>
          </a:p>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You will then be directed to the payment page to insert your card details and make payment</a:t>
            </a:r>
            <a:endParaRPr lang="en-GB" sz="1200" dirty="0">
              <a:latin typeface="Open Sans"/>
              <a:cs typeface="Open Sans"/>
            </a:endParaRPr>
          </a:p>
          <a:p>
            <a:endParaRPr lang="en-US" dirty="0"/>
          </a:p>
        </p:txBody>
      </p:sp>
      <p:pic>
        <p:nvPicPr>
          <p:cNvPr id="19" name="Picture 18">
            <a:extLst>
              <a:ext uri="{FF2B5EF4-FFF2-40B4-BE49-F238E27FC236}">
                <a16:creationId xmlns:a16="http://schemas.microsoft.com/office/drawing/2014/main" id="{0E4514B9-F546-F9EA-E0D5-300A34188A6E}"/>
              </a:ext>
            </a:extLst>
          </p:cNvPr>
          <p:cNvPicPr>
            <a:picLocks noChangeAspect="1"/>
          </p:cNvPicPr>
          <p:nvPr/>
        </p:nvPicPr>
        <p:blipFill>
          <a:blip r:embed="rId3"/>
          <a:stretch>
            <a:fillRect/>
          </a:stretch>
        </p:blipFill>
        <p:spPr>
          <a:xfrm>
            <a:off x="5138167" y="2365665"/>
            <a:ext cx="3158030" cy="1389533"/>
          </a:xfrm>
          <a:prstGeom prst="rect">
            <a:avLst/>
          </a:prstGeom>
        </p:spPr>
      </p:pic>
      <p:pic>
        <p:nvPicPr>
          <p:cNvPr id="4" name="Picture 3">
            <a:extLst>
              <a:ext uri="{FF2B5EF4-FFF2-40B4-BE49-F238E27FC236}">
                <a16:creationId xmlns:a16="http://schemas.microsoft.com/office/drawing/2014/main" id="{40094148-BD2E-5A89-0213-742DE98F8C70}"/>
              </a:ext>
            </a:extLst>
          </p:cNvPr>
          <p:cNvPicPr>
            <a:picLocks noChangeAspect="1"/>
          </p:cNvPicPr>
          <p:nvPr/>
        </p:nvPicPr>
        <p:blipFill>
          <a:blip r:embed="rId4"/>
          <a:stretch>
            <a:fillRect/>
          </a:stretch>
        </p:blipFill>
        <p:spPr>
          <a:xfrm>
            <a:off x="457200" y="703118"/>
            <a:ext cx="4286483" cy="3737264"/>
          </a:xfrm>
          <a:prstGeom prst="rect">
            <a:avLst/>
          </a:prstGeom>
        </p:spPr>
      </p:pic>
    </p:spTree>
    <p:extLst>
      <p:ext uri="{BB962C8B-B14F-4D97-AF65-F5344CB8AC3E}">
        <p14:creationId xmlns:p14="http://schemas.microsoft.com/office/powerpoint/2010/main" val="15055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Confirmation page</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pic>
        <p:nvPicPr>
          <p:cNvPr id="4" name="Picture 3">
            <a:extLst>
              <a:ext uri="{FF2B5EF4-FFF2-40B4-BE49-F238E27FC236}">
                <a16:creationId xmlns:a16="http://schemas.microsoft.com/office/drawing/2014/main" id="{388E78BB-64C9-F992-0965-49A49A476E45}"/>
              </a:ext>
            </a:extLst>
          </p:cNvPr>
          <p:cNvPicPr>
            <a:picLocks noChangeAspect="1"/>
          </p:cNvPicPr>
          <p:nvPr/>
        </p:nvPicPr>
        <p:blipFill>
          <a:blip r:embed="rId3"/>
          <a:stretch>
            <a:fillRect/>
          </a:stretch>
        </p:blipFill>
        <p:spPr>
          <a:xfrm>
            <a:off x="457200" y="736591"/>
            <a:ext cx="5537209" cy="3670318"/>
          </a:xfrm>
          <a:prstGeom prst="rect">
            <a:avLst/>
          </a:prstGeom>
        </p:spPr>
      </p:pic>
      <p:sp>
        <p:nvSpPr>
          <p:cNvPr id="3" name="TextBox 2">
            <a:extLst>
              <a:ext uri="{FF2B5EF4-FFF2-40B4-BE49-F238E27FC236}">
                <a16:creationId xmlns:a16="http://schemas.microsoft.com/office/drawing/2014/main" id="{AB088FF2-1960-1A53-F890-5B2065989550}"/>
              </a:ext>
            </a:extLst>
          </p:cNvPr>
          <p:cNvSpPr txBox="1"/>
          <p:nvPr/>
        </p:nvSpPr>
        <p:spPr>
          <a:xfrm>
            <a:off x="6078588" y="971906"/>
            <a:ext cx="2864690" cy="646331"/>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Once you have made payment, you will be greeted with this screen</a:t>
            </a:r>
          </a:p>
        </p:txBody>
      </p:sp>
    </p:spTree>
    <p:extLst>
      <p:ext uri="{BB962C8B-B14F-4D97-AF65-F5344CB8AC3E}">
        <p14:creationId xmlns:p14="http://schemas.microsoft.com/office/powerpoint/2010/main" val="67468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71294"/>
          </a:xfrm>
        </p:spPr>
        <p:txBody>
          <a:bodyPr/>
          <a:lstStyle/>
          <a:p>
            <a:r>
              <a:rPr lang="en-US" dirty="0"/>
              <a:t>Professional fees quote page – Bank Transfer</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15" name="Content Placeholder 2">
            <a:extLst>
              <a:ext uri="{FF2B5EF4-FFF2-40B4-BE49-F238E27FC236}">
                <a16:creationId xmlns:a16="http://schemas.microsoft.com/office/drawing/2014/main" id="{6107501C-ADEE-01C0-D7A3-7F0ACBA74FC1}"/>
              </a:ext>
            </a:extLst>
          </p:cNvPr>
          <p:cNvSpPr>
            <a:spLocks noGrp="1"/>
          </p:cNvSpPr>
          <p:nvPr>
            <p:ph idx="1"/>
          </p:nvPr>
        </p:nvSpPr>
        <p:spPr>
          <a:xfrm>
            <a:off x="5211376" y="862925"/>
            <a:ext cx="3475424" cy="3417650"/>
          </a:xfrm>
        </p:spPr>
        <p:txBody>
          <a:bodyPr/>
          <a:lstStyle/>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Once you confirm this page, you will be unable to add a concession or update your payment preferences.</a:t>
            </a:r>
          </a:p>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Please be aware that if you are outside the UK, that p</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rofessional fees are not paid local, they are paid to a bank account based in the UK </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you may incur an international bank transfer fee. This fee is charged by your bank and will not be reimbursed by the RICS. </a:t>
            </a:r>
          </a:p>
          <a:p>
            <a:pPr marL="0" indent="0">
              <a:buNone/>
            </a:pPr>
            <a:endParaRPr lang="en-US" sz="1200" dirty="0">
              <a:latin typeface="Open Sans"/>
              <a:cs typeface="Open Sans"/>
            </a:endParaRPr>
          </a:p>
          <a:p>
            <a:pPr marL="0" indent="0">
              <a:buNone/>
            </a:pPr>
            <a:endParaRPr lang="en-GB" sz="1200" dirty="0">
              <a:latin typeface="Open Sans"/>
              <a:cs typeface="Open Sans"/>
            </a:endParaRPr>
          </a:p>
          <a:p>
            <a:endParaRPr lang="en-US" dirty="0"/>
          </a:p>
        </p:txBody>
      </p:sp>
      <p:pic>
        <p:nvPicPr>
          <p:cNvPr id="6" name="Picture 5">
            <a:extLst>
              <a:ext uri="{FF2B5EF4-FFF2-40B4-BE49-F238E27FC236}">
                <a16:creationId xmlns:a16="http://schemas.microsoft.com/office/drawing/2014/main" id="{80F51E19-1D25-880F-0DA8-4F26E2713EFC}"/>
              </a:ext>
            </a:extLst>
          </p:cNvPr>
          <p:cNvPicPr>
            <a:picLocks noChangeAspect="1"/>
          </p:cNvPicPr>
          <p:nvPr/>
        </p:nvPicPr>
        <p:blipFill>
          <a:blip r:embed="rId3"/>
          <a:stretch>
            <a:fillRect/>
          </a:stretch>
        </p:blipFill>
        <p:spPr>
          <a:xfrm>
            <a:off x="457200" y="677274"/>
            <a:ext cx="4390228" cy="351464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CEDBA762-48F5-03C9-DD0C-864E522E52E7}"/>
                  </a:ext>
                </a:extLst>
              </p14:cNvPr>
              <p14:cNvContentPartPr/>
              <p14:nvPr/>
            </p14:nvContentPartPr>
            <p14:xfrm>
              <a:off x="1233109" y="3743350"/>
              <a:ext cx="331920" cy="9720"/>
            </p14:xfrm>
          </p:contentPart>
        </mc:Choice>
        <mc:Fallback xmlns="">
          <p:pic>
            <p:nvPicPr>
              <p:cNvPr id="7" name="Ink 6">
                <a:extLst>
                  <a:ext uri="{FF2B5EF4-FFF2-40B4-BE49-F238E27FC236}">
                    <a16:creationId xmlns:a16="http://schemas.microsoft.com/office/drawing/2014/main" id="{CEDBA762-48F5-03C9-DD0C-864E522E52E7}"/>
                  </a:ext>
                </a:extLst>
              </p:cNvPr>
              <p:cNvPicPr/>
              <p:nvPr/>
            </p:nvPicPr>
            <p:blipFill>
              <a:blip r:embed="rId5"/>
              <a:stretch>
                <a:fillRect/>
              </a:stretch>
            </p:blipFill>
            <p:spPr>
              <a:xfrm>
                <a:off x="1215109" y="3707350"/>
                <a:ext cx="367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2BF1BE9-8E13-DDC0-3576-8F355E0C4C0A}"/>
                  </a:ext>
                </a:extLst>
              </p14:cNvPr>
              <p14:cNvContentPartPr/>
              <p14:nvPr/>
            </p14:nvContentPartPr>
            <p14:xfrm>
              <a:off x="1253629" y="3951430"/>
              <a:ext cx="248760" cy="360"/>
            </p14:xfrm>
          </p:contentPart>
        </mc:Choice>
        <mc:Fallback xmlns="">
          <p:pic>
            <p:nvPicPr>
              <p:cNvPr id="8" name="Ink 7">
                <a:extLst>
                  <a:ext uri="{FF2B5EF4-FFF2-40B4-BE49-F238E27FC236}">
                    <a16:creationId xmlns:a16="http://schemas.microsoft.com/office/drawing/2014/main" id="{22BF1BE9-8E13-DDC0-3576-8F355E0C4C0A}"/>
                  </a:ext>
                </a:extLst>
              </p:cNvPr>
              <p:cNvPicPr/>
              <p:nvPr/>
            </p:nvPicPr>
            <p:blipFill>
              <a:blip r:embed="rId7"/>
              <a:stretch>
                <a:fillRect/>
              </a:stretch>
            </p:blipFill>
            <p:spPr>
              <a:xfrm>
                <a:off x="1235629" y="3915430"/>
                <a:ext cx="284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371316F-321A-537E-4BCF-55205C59C6AC}"/>
                  </a:ext>
                </a:extLst>
              </p14:cNvPr>
              <p14:cNvContentPartPr/>
              <p14:nvPr/>
            </p14:nvContentPartPr>
            <p14:xfrm>
              <a:off x="1246789" y="4061950"/>
              <a:ext cx="373680" cy="360"/>
            </p14:xfrm>
          </p:contentPart>
        </mc:Choice>
        <mc:Fallback xmlns="">
          <p:pic>
            <p:nvPicPr>
              <p:cNvPr id="9" name="Ink 8">
                <a:extLst>
                  <a:ext uri="{FF2B5EF4-FFF2-40B4-BE49-F238E27FC236}">
                    <a16:creationId xmlns:a16="http://schemas.microsoft.com/office/drawing/2014/main" id="{9371316F-321A-537E-4BCF-55205C59C6AC}"/>
                  </a:ext>
                </a:extLst>
              </p:cNvPr>
              <p:cNvPicPr/>
              <p:nvPr/>
            </p:nvPicPr>
            <p:blipFill>
              <a:blip r:embed="rId9"/>
              <a:stretch>
                <a:fillRect/>
              </a:stretch>
            </p:blipFill>
            <p:spPr>
              <a:xfrm>
                <a:off x="1228789" y="4025950"/>
                <a:ext cx="409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8729D05B-90CC-53CB-CA11-9FC8CC0BBD06}"/>
                  </a:ext>
                </a:extLst>
              </p14:cNvPr>
              <p14:cNvContentPartPr/>
              <p14:nvPr/>
            </p14:nvContentPartPr>
            <p14:xfrm>
              <a:off x="1260469" y="4172830"/>
              <a:ext cx="873360" cy="14040"/>
            </p14:xfrm>
          </p:contentPart>
        </mc:Choice>
        <mc:Fallback xmlns="">
          <p:pic>
            <p:nvPicPr>
              <p:cNvPr id="14" name="Ink 13">
                <a:extLst>
                  <a:ext uri="{FF2B5EF4-FFF2-40B4-BE49-F238E27FC236}">
                    <a16:creationId xmlns:a16="http://schemas.microsoft.com/office/drawing/2014/main" id="{8729D05B-90CC-53CB-CA11-9FC8CC0BBD06}"/>
                  </a:ext>
                </a:extLst>
              </p:cNvPr>
              <p:cNvPicPr/>
              <p:nvPr/>
            </p:nvPicPr>
            <p:blipFill>
              <a:blip r:embed="rId11"/>
              <a:stretch>
                <a:fillRect/>
              </a:stretch>
            </p:blipFill>
            <p:spPr>
              <a:xfrm>
                <a:off x="1242469" y="4136830"/>
                <a:ext cx="909000" cy="85680"/>
              </a:xfrm>
              <a:prstGeom prst="rect">
                <a:avLst/>
              </a:prstGeom>
            </p:spPr>
          </p:pic>
        </mc:Fallback>
      </mc:AlternateContent>
    </p:spTree>
    <p:extLst>
      <p:ext uri="{BB962C8B-B14F-4D97-AF65-F5344CB8AC3E}">
        <p14:creationId xmlns:p14="http://schemas.microsoft.com/office/powerpoint/2010/main" val="3141553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91479"/>
          </a:xfrm>
        </p:spPr>
        <p:txBody>
          <a:bodyPr/>
          <a:lstStyle/>
          <a:p>
            <a:r>
              <a:rPr lang="en-US" dirty="0"/>
              <a:t>Professional fees quote page – Bank Transfer</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15" name="Content Placeholder 2">
            <a:extLst>
              <a:ext uri="{FF2B5EF4-FFF2-40B4-BE49-F238E27FC236}">
                <a16:creationId xmlns:a16="http://schemas.microsoft.com/office/drawing/2014/main" id="{6107501C-ADEE-01C0-D7A3-7F0ACBA74FC1}"/>
              </a:ext>
            </a:extLst>
          </p:cNvPr>
          <p:cNvSpPr>
            <a:spLocks noGrp="1"/>
          </p:cNvSpPr>
          <p:nvPr>
            <p:ph idx="1"/>
          </p:nvPr>
        </p:nvSpPr>
        <p:spPr>
          <a:xfrm>
            <a:off x="4841758" y="1096329"/>
            <a:ext cx="3630729" cy="910891"/>
          </a:xfrm>
        </p:spPr>
        <p:txBody>
          <a:bodyPr/>
          <a:lstStyle/>
          <a:p>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Please review and ensure all quote details are correct.</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Please ensure you select the Continue button </a:t>
            </a:r>
          </a:p>
          <a:p>
            <a:endParaRPr lang="en-US" dirty="0"/>
          </a:p>
        </p:txBody>
      </p:sp>
      <p:pic>
        <p:nvPicPr>
          <p:cNvPr id="6" name="Picture 5">
            <a:extLst>
              <a:ext uri="{FF2B5EF4-FFF2-40B4-BE49-F238E27FC236}">
                <a16:creationId xmlns:a16="http://schemas.microsoft.com/office/drawing/2014/main" id="{FE3B3129-4B1C-7697-3A10-56DBD0BCF2E8}"/>
              </a:ext>
            </a:extLst>
          </p:cNvPr>
          <p:cNvPicPr>
            <a:picLocks noChangeAspect="1"/>
          </p:cNvPicPr>
          <p:nvPr/>
        </p:nvPicPr>
        <p:blipFill>
          <a:blip r:embed="rId3"/>
          <a:stretch>
            <a:fillRect/>
          </a:stretch>
        </p:blipFill>
        <p:spPr>
          <a:xfrm>
            <a:off x="571500" y="3671140"/>
            <a:ext cx="2446830" cy="1266381"/>
          </a:xfrm>
          <a:prstGeom prst="rect">
            <a:avLst/>
          </a:prstGeom>
        </p:spPr>
      </p:pic>
      <p:pic>
        <p:nvPicPr>
          <p:cNvPr id="8" name="Picture 7">
            <a:extLst>
              <a:ext uri="{FF2B5EF4-FFF2-40B4-BE49-F238E27FC236}">
                <a16:creationId xmlns:a16="http://schemas.microsoft.com/office/drawing/2014/main" id="{9EC831AE-49A4-D47C-C997-629B5591A1CE}"/>
              </a:ext>
            </a:extLst>
          </p:cNvPr>
          <p:cNvPicPr>
            <a:picLocks noChangeAspect="1"/>
          </p:cNvPicPr>
          <p:nvPr/>
        </p:nvPicPr>
        <p:blipFill>
          <a:blip r:embed="rId4"/>
          <a:stretch>
            <a:fillRect/>
          </a:stretch>
        </p:blipFill>
        <p:spPr>
          <a:xfrm>
            <a:off x="457200" y="597458"/>
            <a:ext cx="4005210" cy="3073682"/>
          </a:xfrm>
          <a:prstGeom prst="rect">
            <a:avLst/>
          </a:prstGeom>
        </p:spPr>
      </p:pic>
      <p:pic>
        <p:nvPicPr>
          <p:cNvPr id="3" name="Picture 2">
            <a:extLst>
              <a:ext uri="{FF2B5EF4-FFF2-40B4-BE49-F238E27FC236}">
                <a16:creationId xmlns:a16="http://schemas.microsoft.com/office/drawing/2014/main" id="{6716A621-E491-C40E-46B9-926F6DE53637}"/>
              </a:ext>
            </a:extLst>
          </p:cNvPr>
          <p:cNvPicPr>
            <a:picLocks noChangeAspect="1"/>
          </p:cNvPicPr>
          <p:nvPr/>
        </p:nvPicPr>
        <p:blipFill>
          <a:blip r:embed="rId5"/>
          <a:stretch>
            <a:fillRect/>
          </a:stretch>
        </p:blipFill>
        <p:spPr>
          <a:xfrm>
            <a:off x="5168716" y="1981815"/>
            <a:ext cx="2515897" cy="1179869"/>
          </a:xfrm>
          <a:prstGeom prst="rect">
            <a:avLst/>
          </a:prstGeom>
        </p:spPr>
      </p:pic>
    </p:spTree>
    <p:extLst>
      <p:ext uri="{BB962C8B-B14F-4D97-AF65-F5344CB8AC3E}">
        <p14:creationId xmlns:p14="http://schemas.microsoft.com/office/powerpoint/2010/main" val="25590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Confirmation page</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pic>
        <p:nvPicPr>
          <p:cNvPr id="3" name="Picture 2">
            <a:extLst>
              <a:ext uri="{FF2B5EF4-FFF2-40B4-BE49-F238E27FC236}">
                <a16:creationId xmlns:a16="http://schemas.microsoft.com/office/drawing/2014/main" id="{3534A883-78DE-626D-AA1F-314A34A19358}"/>
              </a:ext>
            </a:extLst>
          </p:cNvPr>
          <p:cNvPicPr>
            <a:picLocks noChangeAspect="1"/>
          </p:cNvPicPr>
          <p:nvPr/>
        </p:nvPicPr>
        <p:blipFill>
          <a:blip r:embed="rId3"/>
          <a:stretch>
            <a:fillRect/>
          </a:stretch>
        </p:blipFill>
        <p:spPr>
          <a:xfrm>
            <a:off x="457200" y="709913"/>
            <a:ext cx="5760425" cy="3571859"/>
          </a:xfrm>
          <a:prstGeom prst="rect">
            <a:avLst/>
          </a:prstGeom>
        </p:spPr>
      </p:pic>
      <p:sp>
        <p:nvSpPr>
          <p:cNvPr id="4" name="Oval 3">
            <a:extLst>
              <a:ext uri="{FF2B5EF4-FFF2-40B4-BE49-F238E27FC236}">
                <a16:creationId xmlns:a16="http://schemas.microsoft.com/office/drawing/2014/main" id="{790BDF1A-981F-704D-97EF-5CCA7222569D}"/>
              </a:ext>
            </a:extLst>
          </p:cNvPr>
          <p:cNvSpPr/>
          <p:nvPr/>
        </p:nvSpPr>
        <p:spPr>
          <a:xfrm>
            <a:off x="4762500" y="3937000"/>
            <a:ext cx="127000" cy="45719"/>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05FA823-9AAF-21B6-02F1-D61F10DA9805}"/>
              </a:ext>
            </a:extLst>
          </p:cNvPr>
          <p:cNvSpPr txBox="1"/>
          <p:nvPr/>
        </p:nvSpPr>
        <p:spPr>
          <a:xfrm>
            <a:off x="6206638" y="861728"/>
            <a:ext cx="2476500" cy="1384995"/>
          </a:xfrm>
          <a:prstGeom prst="rect">
            <a:avLst/>
          </a:prstGeom>
          <a:noFill/>
        </p:spPr>
        <p:txBody>
          <a:bodyPr wrap="square">
            <a:spAutoFit/>
          </a:bodyPr>
          <a:lstStyle/>
          <a:p>
            <a:pPr marL="171450" indent="-171450">
              <a:buFont typeface="Arial" panose="020B0604020202020204" pitchFamily="34" charset="0"/>
              <a:buChar char="•"/>
            </a:pPr>
            <a:r>
              <a:rPr lang="en-US" sz="1200" b="0" i="0" u="none" strike="noStrike" dirty="0">
                <a:solidFill>
                  <a:schemeClr val="tx1">
                    <a:lumMod val="50000"/>
                  </a:schemeClr>
                </a:solidFill>
                <a:effectLst/>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rPr>
              <a:t>When you see this confirmation screen, your invoice will be created, which can take up to 30 minutes. It will then be available for download in the “Invoicing and Payments” section. </a:t>
            </a:r>
            <a:endParaRPr lang="en-GB" sz="1200" dirty="0">
              <a:solidFill>
                <a:schemeClr val="tx1">
                  <a:lumMod val="50000"/>
                </a:schemeClr>
              </a:solidFill>
              <a:highlight>
                <a:srgbClr val="FFFFFF"/>
              </a:highligh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0384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74A3D-704F-9F81-0CEF-9ABEA6FD821B}"/>
              </a:ext>
            </a:extLst>
          </p:cNvPr>
          <p:cNvSpPr>
            <a:spLocks noGrp="1"/>
          </p:cNvSpPr>
          <p:nvPr>
            <p:ph type="title"/>
          </p:nvPr>
        </p:nvSpPr>
        <p:spPr/>
        <p:txBody>
          <a:bodyPr/>
          <a:lstStyle/>
          <a:p>
            <a:r>
              <a:rPr lang="en-GB"/>
              <a:t>Direct Debit – UK Only</a:t>
            </a:r>
          </a:p>
        </p:txBody>
      </p:sp>
      <p:sp>
        <p:nvSpPr>
          <p:cNvPr id="5" name="Content Placeholder 4">
            <a:extLst>
              <a:ext uri="{FF2B5EF4-FFF2-40B4-BE49-F238E27FC236}">
                <a16:creationId xmlns:a16="http://schemas.microsoft.com/office/drawing/2014/main" id="{22B0287C-15E0-624E-334A-90E9967C36A1}"/>
              </a:ext>
            </a:extLst>
          </p:cNvPr>
          <p:cNvSpPr>
            <a:spLocks noGrp="1"/>
          </p:cNvSpPr>
          <p:nvPr>
            <p:ph idx="11"/>
          </p:nvPr>
        </p:nvSpPr>
        <p:spPr>
          <a:xfrm>
            <a:off x="4727643" y="882536"/>
            <a:ext cx="4270443" cy="2715592"/>
          </a:xfrm>
        </p:spPr>
        <p:txBody>
          <a:bodyPr/>
          <a:lstStyle/>
          <a:p>
            <a:pPr>
              <a:spcBef>
                <a:spcPts val="0"/>
              </a:spcBef>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As a UK member, you can pay via direct debit either Monthly (10 payments, ending Oct), quarterly or annually. </a:t>
            </a:r>
          </a:p>
          <a:p>
            <a:pPr>
              <a:spcBef>
                <a:spcPts val="0"/>
              </a:spcBef>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Once you select direct debit as your option, it will load this screen. Here you will need to input your card details and select your payment cycle. </a:t>
            </a:r>
          </a:p>
          <a:p>
            <a:pPr>
              <a:spcBef>
                <a:spcPts val="0"/>
              </a:spcBef>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Once you confirm your details, you will be greeted with a screen confirming you have committed to pay your fees. You will be eligible for a receipt once your payment has been taken from your nominated bank account. </a:t>
            </a:r>
          </a:p>
          <a:p>
            <a:pPr marL="0" indent="0">
              <a:spcBef>
                <a:spcPts val="0"/>
              </a:spcBef>
              <a:buNone/>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This option is only available until March 1</a:t>
            </a:r>
            <a:r>
              <a:rPr lang="en-GB" sz="1200" baseline="30000" dirty="0">
                <a:latin typeface="Open Sans Light" panose="020B0306030504020204" pitchFamily="34" charset="0"/>
                <a:ea typeface="Open Sans Light" panose="020B0306030504020204" pitchFamily="34" charset="0"/>
                <a:cs typeface="Open Sans Light" panose="020B0306030504020204" pitchFamily="34" charset="0"/>
              </a:rPr>
              <a:t>st</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t>
            </a:r>
          </a:p>
        </p:txBody>
      </p:sp>
      <p:pic>
        <p:nvPicPr>
          <p:cNvPr id="7" name="Picture 6" descr="A screenshot of a computer&#10;&#10;AI-generated content may be incorrect.">
            <a:extLst>
              <a:ext uri="{FF2B5EF4-FFF2-40B4-BE49-F238E27FC236}">
                <a16:creationId xmlns:a16="http://schemas.microsoft.com/office/drawing/2014/main" id="{0583DB1A-1A57-57A8-ACDE-5A821DE1E231}"/>
              </a:ext>
            </a:extLst>
          </p:cNvPr>
          <p:cNvPicPr>
            <a:picLocks noChangeAspect="1"/>
          </p:cNvPicPr>
          <p:nvPr/>
        </p:nvPicPr>
        <p:blipFill>
          <a:blip r:embed="rId2"/>
          <a:stretch>
            <a:fillRect/>
          </a:stretch>
        </p:blipFill>
        <p:spPr>
          <a:xfrm>
            <a:off x="457200" y="535437"/>
            <a:ext cx="4270443" cy="4555789"/>
          </a:xfrm>
          <a:prstGeom prst="rect">
            <a:avLst/>
          </a:prstGeom>
        </p:spPr>
      </p:pic>
      <p:pic>
        <p:nvPicPr>
          <p:cNvPr id="8" name="Picture 7" descr="Logo&#10;&#10;Description automatically generated">
            <a:extLst>
              <a:ext uri="{FF2B5EF4-FFF2-40B4-BE49-F238E27FC236}">
                <a16:creationId xmlns:a16="http://schemas.microsoft.com/office/drawing/2014/main" id="{DF74DF1F-261E-1263-231D-FD820DA184B5}"/>
              </a:ext>
            </a:extLst>
          </p:cNvPr>
          <p:cNvPicPr>
            <a:picLocks noChangeAspect="1"/>
          </p:cNvPicPr>
          <p:nvPr/>
        </p:nvPicPr>
        <p:blipFill>
          <a:blip r:embed="rId3"/>
          <a:stretch>
            <a:fillRect/>
          </a:stretch>
        </p:blipFill>
        <p:spPr>
          <a:xfrm>
            <a:off x="7240620" y="4347195"/>
            <a:ext cx="1543456" cy="590326"/>
          </a:xfrm>
          <a:prstGeom prst="rect">
            <a:avLst/>
          </a:prstGeom>
        </p:spPr>
      </p:pic>
    </p:spTree>
    <p:extLst>
      <p:ext uri="{BB962C8B-B14F-4D97-AF65-F5344CB8AC3E}">
        <p14:creationId xmlns:p14="http://schemas.microsoft.com/office/powerpoint/2010/main" val="1203354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2E6A8-2DF1-AB91-DE80-BE0DF46112FE}"/>
              </a:ext>
            </a:extLst>
          </p:cNvPr>
          <p:cNvSpPr>
            <a:spLocks noGrp="1"/>
          </p:cNvSpPr>
          <p:nvPr>
            <p:ph type="title"/>
          </p:nvPr>
        </p:nvSpPr>
        <p:spPr>
          <a:xfrm>
            <a:off x="457200" y="205979"/>
            <a:ext cx="8229600" cy="425083"/>
          </a:xfrm>
        </p:spPr>
        <p:txBody>
          <a:bodyPr/>
          <a:lstStyle/>
          <a:p>
            <a:r>
              <a:rPr lang="en-GB" dirty="0"/>
              <a:t>3 Credit Card Instalment</a:t>
            </a:r>
          </a:p>
        </p:txBody>
      </p:sp>
      <p:sp>
        <p:nvSpPr>
          <p:cNvPr id="5" name="Content Placeholder 4">
            <a:extLst>
              <a:ext uri="{FF2B5EF4-FFF2-40B4-BE49-F238E27FC236}">
                <a16:creationId xmlns:a16="http://schemas.microsoft.com/office/drawing/2014/main" id="{2E6CA9E0-4390-4943-068D-30199BAA91F0}"/>
              </a:ext>
            </a:extLst>
          </p:cNvPr>
          <p:cNvSpPr>
            <a:spLocks noGrp="1"/>
          </p:cNvSpPr>
          <p:nvPr>
            <p:ph idx="11"/>
          </p:nvPr>
        </p:nvSpPr>
        <p:spPr>
          <a:xfrm>
            <a:off x="6341436" y="809431"/>
            <a:ext cx="2572341" cy="3394472"/>
          </a:xfrm>
        </p:spPr>
        <p:txBody>
          <a:bodyPr/>
          <a:lstStyle/>
          <a:p>
            <a:r>
              <a:rPr lang="en-GB" sz="1200" dirty="0">
                <a:latin typeface="Open Sans Light" panose="020B0306030504020204" pitchFamily="34" charset="0"/>
                <a:ea typeface="Open Sans Light" panose="020B0306030504020204" pitchFamily="34" charset="0"/>
                <a:cs typeface="Open Sans Light" panose="020B0306030504020204" pitchFamily="34" charset="0"/>
              </a:rPr>
              <a:t>Professionals based within Ireland, America, Europe, Middle East, Africa and most of Asia Pacific can pay their professional fee via three monthly instalments</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When selected, the first instalment is taken at the point of set up with two equal instalments over the following 2 months.</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Must be set up by 1</a:t>
            </a:r>
            <a:r>
              <a:rPr lang="en-GB" sz="1200" baseline="30000" dirty="0">
                <a:latin typeface="Open Sans Light" panose="020B0306030504020204" pitchFamily="34" charset="0"/>
                <a:ea typeface="Open Sans Light" panose="020B0306030504020204" pitchFamily="34" charset="0"/>
                <a:cs typeface="Open Sans Light" panose="020B0306030504020204" pitchFamily="34" charset="0"/>
              </a:rPr>
              <a:t>st</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 March</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Not available in UK, China, Korea, Taiwan, Japan, Macao, Hong Kong, India</a:t>
            </a:r>
          </a:p>
        </p:txBody>
      </p:sp>
      <p:pic>
        <p:nvPicPr>
          <p:cNvPr id="7" name="Picture 6">
            <a:extLst>
              <a:ext uri="{FF2B5EF4-FFF2-40B4-BE49-F238E27FC236}">
                <a16:creationId xmlns:a16="http://schemas.microsoft.com/office/drawing/2014/main" id="{24B9912D-E4E4-1FC6-3926-684F9F546F0D}"/>
              </a:ext>
            </a:extLst>
          </p:cNvPr>
          <p:cNvPicPr>
            <a:picLocks noChangeAspect="1"/>
          </p:cNvPicPr>
          <p:nvPr/>
        </p:nvPicPr>
        <p:blipFill>
          <a:blip r:embed="rId2"/>
          <a:stretch>
            <a:fillRect/>
          </a:stretch>
        </p:blipFill>
        <p:spPr>
          <a:xfrm>
            <a:off x="230223" y="718069"/>
            <a:ext cx="5996289" cy="3485834"/>
          </a:xfrm>
          <a:prstGeom prst="rect">
            <a:avLst/>
          </a:prstGeom>
        </p:spPr>
      </p:pic>
      <p:pic>
        <p:nvPicPr>
          <p:cNvPr id="3" name="Picture 2" descr="Logo&#10;&#10;Description automatically generated">
            <a:extLst>
              <a:ext uri="{FF2B5EF4-FFF2-40B4-BE49-F238E27FC236}">
                <a16:creationId xmlns:a16="http://schemas.microsoft.com/office/drawing/2014/main" id="{485F42F3-F040-38B5-990E-D96F27B32C0D}"/>
              </a:ext>
            </a:extLst>
          </p:cNvPr>
          <p:cNvPicPr>
            <a:picLocks noChangeAspect="1"/>
          </p:cNvPicPr>
          <p:nvPr/>
        </p:nvPicPr>
        <p:blipFill>
          <a:blip r:embed="rId3"/>
          <a:stretch>
            <a:fillRect/>
          </a:stretch>
        </p:blipFill>
        <p:spPr>
          <a:xfrm>
            <a:off x="7240620" y="4347195"/>
            <a:ext cx="1543456" cy="590326"/>
          </a:xfrm>
          <a:prstGeom prst="rect">
            <a:avLst/>
          </a:prstGeom>
        </p:spPr>
      </p:pic>
    </p:spTree>
    <p:extLst>
      <p:ext uri="{BB962C8B-B14F-4D97-AF65-F5344CB8AC3E}">
        <p14:creationId xmlns:p14="http://schemas.microsoft.com/office/powerpoint/2010/main" val="11784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F1B9-7771-D6A4-FFB2-600FFCC970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7007D0-009D-48A9-940A-C7CB1EDA8FC5}"/>
              </a:ext>
            </a:extLst>
          </p:cNvPr>
          <p:cNvSpPr>
            <a:spLocks noGrp="1"/>
          </p:cNvSpPr>
          <p:nvPr>
            <p:ph type="title"/>
          </p:nvPr>
        </p:nvSpPr>
        <p:spPr>
          <a:xfrm>
            <a:off x="457200" y="205980"/>
            <a:ext cx="8229600" cy="373884"/>
          </a:xfrm>
        </p:spPr>
        <p:txBody>
          <a:bodyPr/>
          <a:lstStyle/>
          <a:p>
            <a:r>
              <a:rPr lang="en-GB" dirty="0"/>
              <a:t>Confirmation Page</a:t>
            </a:r>
          </a:p>
        </p:txBody>
      </p:sp>
      <p:pic>
        <p:nvPicPr>
          <p:cNvPr id="3" name="Picture 2" descr="Logo&#10;&#10;Description automatically generated">
            <a:extLst>
              <a:ext uri="{FF2B5EF4-FFF2-40B4-BE49-F238E27FC236}">
                <a16:creationId xmlns:a16="http://schemas.microsoft.com/office/drawing/2014/main" id="{52866973-63DF-C7DA-CE97-6BBF4873014D}"/>
              </a:ext>
            </a:extLst>
          </p:cNvPr>
          <p:cNvPicPr>
            <a:picLocks noChangeAspect="1"/>
          </p:cNvPicPr>
          <p:nvPr/>
        </p:nvPicPr>
        <p:blipFill>
          <a:blip r:embed="rId2"/>
          <a:stretch>
            <a:fillRect/>
          </a:stretch>
        </p:blipFill>
        <p:spPr>
          <a:xfrm>
            <a:off x="7240620" y="4347195"/>
            <a:ext cx="1543456" cy="590326"/>
          </a:xfrm>
          <a:prstGeom prst="rect">
            <a:avLst/>
          </a:prstGeom>
        </p:spPr>
      </p:pic>
      <p:pic>
        <p:nvPicPr>
          <p:cNvPr id="9" name="Picture 8">
            <a:extLst>
              <a:ext uri="{FF2B5EF4-FFF2-40B4-BE49-F238E27FC236}">
                <a16:creationId xmlns:a16="http://schemas.microsoft.com/office/drawing/2014/main" id="{7ECF5286-F239-DB2D-FF25-F28D779C1DDA}"/>
              </a:ext>
            </a:extLst>
          </p:cNvPr>
          <p:cNvPicPr>
            <a:picLocks noChangeAspect="1"/>
          </p:cNvPicPr>
          <p:nvPr/>
        </p:nvPicPr>
        <p:blipFill>
          <a:blip r:embed="rId3"/>
          <a:stretch>
            <a:fillRect/>
          </a:stretch>
        </p:blipFill>
        <p:spPr>
          <a:xfrm>
            <a:off x="457200" y="648121"/>
            <a:ext cx="6143441" cy="4104409"/>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8826C551-C496-223E-30D0-CC29C89BCBCB}"/>
                  </a:ext>
                </a:extLst>
              </p14:cNvPr>
              <p14:cNvContentPartPr/>
              <p14:nvPr/>
            </p14:nvContentPartPr>
            <p14:xfrm>
              <a:off x="1025029" y="2192850"/>
              <a:ext cx="380880" cy="15120"/>
            </p14:xfrm>
          </p:contentPart>
        </mc:Choice>
        <mc:Fallback xmlns="">
          <p:pic>
            <p:nvPicPr>
              <p:cNvPr id="10" name="Ink 9">
                <a:extLst>
                  <a:ext uri="{FF2B5EF4-FFF2-40B4-BE49-F238E27FC236}">
                    <a16:creationId xmlns:a16="http://schemas.microsoft.com/office/drawing/2014/main" id="{8826C551-C496-223E-30D0-CC29C89BCBCB}"/>
                  </a:ext>
                </a:extLst>
              </p:cNvPr>
              <p:cNvPicPr/>
              <p:nvPr/>
            </p:nvPicPr>
            <p:blipFill>
              <a:blip r:embed="rId5"/>
              <a:stretch>
                <a:fillRect/>
              </a:stretch>
            </p:blipFill>
            <p:spPr>
              <a:xfrm>
                <a:off x="989029" y="2120850"/>
                <a:ext cx="452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788BD787-627F-8834-129F-F9AA7B9AEF8F}"/>
                  </a:ext>
                </a:extLst>
              </p14:cNvPr>
              <p14:cNvContentPartPr/>
              <p14:nvPr/>
            </p14:nvContentPartPr>
            <p14:xfrm>
              <a:off x="1052749" y="2455650"/>
              <a:ext cx="304200" cy="7920"/>
            </p14:xfrm>
          </p:contentPart>
        </mc:Choice>
        <mc:Fallback xmlns="">
          <p:pic>
            <p:nvPicPr>
              <p:cNvPr id="11" name="Ink 10">
                <a:extLst>
                  <a:ext uri="{FF2B5EF4-FFF2-40B4-BE49-F238E27FC236}">
                    <a16:creationId xmlns:a16="http://schemas.microsoft.com/office/drawing/2014/main" id="{788BD787-627F-8834-129F-F9AA7B9AEF8F}"/>
                  </a:ext>
                </a:extLst>
              </p:cNvPr>
              <p:cNvPicPr/>
              <p:nvPr/>
            </p:nvPicPr>
            <p:blipFill>
              <a:blip r:embed="rId7"/>
              <a:stretch>
                <a:fillRect/>
              </a:stretch>
            </p:blipFill>
            <p:spPr>
              <a:xfrm>
                <a:off x="1016792" y="2386780"/>
                <a:ext cx="375755" cy="14531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0F7CE7D-5B04-C0F3-8E89-CA962F1BF68D}"/>
                  </a:ext>
                </a:extLst>
              </p14:cNvPr>
              <p14:cNvContentPartPr/>
              <p14:nvPr/>
            </p14:nvContentPartPr>
            <p14:xfrm>
              <a:off x="1045909" y="2732130"/>
              <a:ext cx="484560" cy="22320"/>
            </p14:xfrm>
          </p:contentPart>
        </mc:Choice>
        <mc:Fallback xmlns="">
          <p:pic>
            <p:nvPicPr>
              <p:cNvPr id="13" name="Ink 12">
                <a:extLst>
                  <a:ext uri="{FF2B5EF4-FFF2-40B4-BE49-F238E27FC236}">
                    <a16:creationId xmlns:a16="http://schemas.microsoft.com/office/drawing/2014/main" id="{90F7CE7D-5B04-C0F3-8E89-CA962F1BF68D}"/>
                  </a:ext>
                </a:extLst>
              </p:cNvPr>
              <p:cNvPicPr/>
              <p:nvPr/>
            </p:nvPicPr>
            <p:blipFill>
              <a:blip r:embed="rId9"/>
              <a:stretch>
                <a:fillRect/>
              </a:stretch>
            </p:blipFill>
            <p:spPr>
              <a:xfrm>
                <a:off x="1009882" y="2660130"/>
                <a:ext cx="556253"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2E58859C-74E9-92B4-2ADA-69FA090B0C10}"/>
                  </a:ext>
                </a:extLst>
              </p14:cNvPr>
              <p14:cNvContentPartPr/>
              <p14:nvPr/>
            </p14:nvContentPartPr>
            <p14:xfrm>
              <a:off x="1052749" y="3000690"/>
              <a:ext cx="1101240" cy="18720"/>
            </p14:xfrm>
          </p:contentPart>
        </mc:Choice>
        <mc:Fallback xmlns="">
          <p:pic>
            <p:nvPicPr>
              <p:cNvPr id="14" name="Ink 13">
                <a:extLst>
                  <a:ext uri="{FF2B5EF4-FFF2-40B4-BE49-F238E27FC236}">
                    <a16:creationId xmlns:a16="http://schemas.microsoft.com/office/drawing/2014/main" id="{2E58859C-74E9-92B4-2ADA-69FA090B0C10}"/>
                  </a:ext>
                </a:extLst>
              </p:cNvPr>
              <p:cNvPicPr/>
              <p:nvPr/>
            </p:nvPicPr>
            <p:blipFill>
              <a:blip r:embed="rId11"/>
              <a:stretch>
                <a:fillRect/>
              </a:stretch>
            </p:blipFill>
            <p:spPr>
              <a:xfrm>
                <a:off x="1016761" y="2928690"/>
                <a:ext cx="1172857" cy="162360"/>
              </a:xfrm>
              <a:prstGeom prst="rect">
                <a:avLst/>
              </a:prstGeom>
            </p:spPr>
          </p:pic>
        </mc:Fallback>
      </mc:AlternateContent>
    </p:spTree>
    <p:extLst>
      <p:ext uri="{BB962C8B-B14F-4D97-AF65-F5344CB8AC3E}">
        <p14:creationId xmlns:p14="http://schemas.microsoft.com/office/powerpoint/2010/main" val="347293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C37A7-522D-8EDE-EF97-BAE6774E89B0}"/>
              </a:ext>
            </a:extLst>
          </p:cNvPr>
          <p:cNvSpPr>
            <a:spLocks noGrp="1"/>
          </p:cNvSpPr>
          <p:nvPr>
            <p:ph type="title"/>
          </p:nvPr>
        </p:nvSpPr>
        <p:spPr>
          <a:xfrm>
            <a:off x="457200" y="205980"/>
            <a:ext cx="8229600" cy="470528"/>
          </a:xfrm>
        </p:spPr>
        <p:txBody>
          <a:bodyPr/>
          <a:lstStyle/>
          <a:p>
            <a:r>
              <a:rPr lang="en-US" dirty="0"/>
              <a:t>Payment Options</a:t>
            </a:r>
          </a:p>
        </p:txBody>
      </p:sp>
      <p:sp>
        <p:nvSpPr>
          <p:cNvPr id="3" name="Content Placeholder 2">
            <a:extLst>
              <a:ext uri="{FF2B5EF4-FFF2-40B4-BE49-F238E27FC236}">
                <a16:creationId xmlns:a16="http://schemas.microsoft.com/office/drawing/2014/main" id="{035FDA5E-B467-0036-5F3E-B5C941E5E649}"/>
              </a:ext>
            </a:extLst>
          </p:cNvPr>
          <p:cNvSpPr>
            <a:spLocks noGrp="1"/>
          </p:cNvSpPr>
          <p:nvPr>
            <p:ph idx="1"/>
          </p:nvPr>
        </p:nvSpPr>
        <p:spPr>
          <a:xfrm>
            <a:off x="457200" y="874514"/>
            <a:ext cx="3967195" cy="3394472"/>
          </a:xfrm>
        </p:spPr>
        <p:txBody>
          <a:bodyPr/>
          <a:lstStyle/>
          <a:p>
            <a:r>
              <a:rPr lang="en-GB" sz="1200" dirty="0">
                <a:latin typeface="Open Sans Light" panose="020B0306030504020204" pitchFamily="34" charset="0"/>
                <a:ea typeface="Open Sans Light" panose="020B0306030504020204" pitchFamily="34" charset="0"/>
                <a:cs typeface="Open Sans Light" panose="020B0306030504020204" pitchFamily="34" charset="0"/>
              </a:rPr>
              <a:t>There</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are</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variety</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of</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payment</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options</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available</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to</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Our</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online</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portal</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allows</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to</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update</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your</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details,</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apply</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for</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concession,</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select</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your</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Lionheart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preference</a:t>
            </a:r>
            <a:r>
              <a:rPr lang="en-GB" sz="1200" spc="-44"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and</a:t>
            </a:r>
            <a:r>
              <a:rPr lang="en-GB" sz="1200" spc="-44"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select</a:t>
            </a:r>
            <a:r>
              <a:rPr lang="en-GB" sz="1200" spc="-50"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your</a:t>
            </a:r>
            <a:r>
              <a:rPr lang="en-GB" sz="1200" spc="-44"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preferred</a:t>
            </a:r>
            <a:r>
              <a:rPr lang="en-GB" sz="1200" spc="-38"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payment</a:t>
            </a:r>
            <a:r>
              <a:rPr lang="en-GB" sz="1200" spc="-50"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method.</a:t>
            </a: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To access the portal, use the link below or simply log in to your </a:t>
            </a:r>
            <a:r>
              <a:rPr lang="en-GB" sz="12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RICS online account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and select Professional Fees from the menu on the left-hand side of the page.</a:t>
            </a:r>
          </a:p>
          <a:p>
            <a:r>
              <a:rPr lang="en-US" sz="1200" u="sng" spc="-13" dirty="0">
                <a:solidFill>
                  <a:schemeClr val="accent6"/>
                </a:solidFill>
                <a:uFill>
                  <a:solidFill>
                    <a:srgbClr val="000000"/>
                  </a:solidFill>
                </a:u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https://myaccount.rics.org/ProfessionalFees</a:t>
            </a:r>
            <a:endParaRPr lang="en-GB" sz="12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The</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online</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service</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allows</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to</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pay</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24</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hours</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day,</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seven</a:t>
            </a:r>
            <a:r>
              <a:rPr lang="en-GB" sz="1200" spc="-38"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days</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a</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week.</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Further</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details</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of</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different</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payment</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options</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can</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be</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found</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on</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the</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spc="-13" dirty="0">
                <a:latin typeface="Open Sans Light" panose="020B0306030504020204" pitchFamily="34" charset="0"/>
                <a:ea typeface="Open Sans Light" panose="020B0306030504020204" pitchFamily="34" charset="0"/>
                <a:cs typeface="Open Sans Light" panose="020B0306030504020204" pitchFamily="34" charset="0"/>
              </a:rPr>
              <a:t>professional</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fees</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tab</a:t>
            </a:r>
            <a:r>
              <a:rPr lang="en-GB" sz="1200" spc="-19"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of</a:t>
            </a:r>
            <a:r>
              <a:rPr lang="en-GB" sz="1200" spc="-25"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spc="-31" dirty="0">
                <a:latin typeface="Open Sans Light" panose="020B0306030504020204" pitchFamily="34" charset="0"/>
                <a:ea typeface="Open Sans Light" panose="020B0306030504020204" pitchFamily="34" charset="0"/>
                <a:cs typeface="Open Sans Light" panose="020B0306030504020204" pitchFamily="34" charset="0"/>
              </a:rPr>
              <a:t>our </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website</a:t>
            </a:r>
            <a:r>
              <a:rPr lang="en-GB" sz="1200" spc="-44" dirty="0">
                <a:latin typeface="Open Sans Light" panose="020B0306030504020204" pitchFamily="34" charset="0"/>
                <a:ea typeface="Open Sans Light" panose="020B0306030504020204" pitchFamily="34" charset="0"/>
                <a:cs typeface="Open Sans Light" panose="020B0306030504020204" pitchFamily="34" charset="0"/>
              </a:rPr>
              <a:t> </a:t>
            </a:r>
            <a:r>
              <a:rPr lang="en-GB" sz="1200" u="sng" spc="-13" dirty="0">
                <a:solidFill>
                  <a:schemeClr val="accent6"/>
                </a:solidFill>
                <a:uFill>
                  <a:solidFill>
                    <a:srgbClr val="000000"/>
                  </a:solidFill>
                </a:u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www.rics.org/professionalrenewals</a:t>
            </a:r>
            <a:endParaRPr lang="en-GB" sz="12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endParaRPr lang="en-US" sz="1200" dirty="0">
              <a:latin typeface="Open Sans"/>
              <a:cs typeface="Open Sans"/>
            </a:endParaRPr>
          </a:p>
          <a:p>
            <a:pPr marL="0" indent="0">
              <a:buNone/>
            </a:pPr>
            <a:endParaRPr lang="en-GB" sz="1200" dirty="0">
              <a:latin typeface="Open Sans"/>
              <a:cs typeface="Open Sans"/>
            </a:endParaRPr>
          </a:p>
          <a:p>
            <a:endParaRPr lang="en-US" dirty="0"/>
          </a:p>
        </p:txBody>
      </p:sp>
      <p:sp>
        <p:nvSpPr>
          <p:cNvPr id="4" name="Content Placeholder 3">
            <a:extLst>
              <a:ext uri="{FF2B5EF4-FFF2-40B4-BE49-F238E27FC236}">
                <a16:creationId xmlns:a16="http://schemas.microsoft.com/office/drawing/2014/main" id="{D3E83FA2-F44B-D303-D6F1-66A3F990A6F1}"/>
              </a:ext>
            </a:extLst>
          </p:cNvPr>
          <p:cNvSpPr>
            <a:spLocks noGrp="1"/>
          </p:cNvSpPr>
          <p:nvPr>
            <p:ph idx="10"/>
          </p:nvPr>
        </p:nvSpPr>
        <p:spPr>
          <a:xfrm>
            <a:off x="4719605" y="927878"/>
            <a:ext cx="3967195" cy="3394472"/>
          </a:xfrm>
        </p:spPr>
        <p:txBody>
          <a:bodyPr/>
          <a:lstStyle/>
          <a:p>
            <a:r>
              <a:rPr lang="en-GB" sz="1200" dirty="0">
                <a:latin typeface="Open Sans Light" panose="020B0306030504020204" pitchFamily="34" charset="0"/>
                <a:ea typeface="Open Sans Light" panose="020B0306030504020204" pitchFamily="34" charset="0"/>
                <a:cs typeface="Open Sans Light" panose="020B0306030504020204" pitchFamily="34" charset="0"/>
              </a:rPr>
              <a:t>The line below is on every page of the portal. It’s highly recommended that you review your details and ensure your preferences are correct, proceed by selecting YES in the toggle bar at the bottom of each page.</a:t>
            </a:r>
          </a:p>
          <a:p>
            <a:endParaRPr lang="en-US" dirty="0"/>
          </a:p>
        </p:txBody>
      </p:sp>
      <p:pic>
        <p:nvPicPr>
          <p:cNvPr id="6" name="Picture 5">
            <a:extLst>
              <a:ext uri="{FF2B5EF4-FFF2-40B4-BE49-F238E27FC236}">
                <a16:creationId xmlns:a16="http://schemas.microsoft.com/office/drawing/2014/main" id="{2A8992AD-1690-F07E-9EB3-C1A7377023CE}"/>
              </a:ext>
            </a:extLst>
          </p:cNvPr>
          <p:cNvPicPr>
            <a:picLocks noChangeAspect="1"/>
          </p:cNvPicPr>
          <p:nvPr/>
        </p:nvPicPr>
        <p:blipFill>
          <a:blip r:embed="rId5"/>
          <a:stretch>
            <a:fillRect/>
          </a:stretch>
        </p:blipFill>
        <p:spPr>
          <a:xfrm>
            <a:off x="4901188" y="2263780"/>
            <a:ext cx="3429426" cy="849268"/>
          </a:xfrm>
          <a:prstGeom prst="rect">
            <a:avLst/>
          </a:prstGeom>
        </p:spPr>
      </p:pic>
      <p:pic>
        <p:nvPicPr>
          <p:cNvPr id="8" name="Picture 7" descr="Logo&#10;&#10;Description automatically generated">
            <a:extLst>
              <a:ext uri="{FF2B5EF4-FFF2-40B4-BE49-F238E27FC236}">
                <a16:creationId xmlns:a16="http://schemas.microsoft.com/office/drawing/2014/main" id="{EB51B62C-BB9A-B1EC-92E2-771914B363A8}"/>
              </a:ext>
            </a:extLst>
          </p:cNvPr>
          <p:cNvPicPr>
            <a:picLocks noChangeAspect="1"/>
          </p:cNvPicPr>
          <p:nvPr/>
        </p:nvPicPr>
        <p:blipFill>
          <a:blip r:embed="rId6"/>
          <a:stretch>
            <a:fillRect/>
          </a:stretch>
        </p:blipFill>
        <p:spPr>
          <a:xfrm>
            <a:off x="7143344" y="4171064"/>
            <a:ext cx="1543456" cy="590326"/>
          </a:xfrm>
          <a:prstGeom prst="rect">
            <a:avLst/>
          </a:prstGeom>
        </p:spPr>
      </p:pic>
    </p:spTree>
    <p:extLst>
      <p:ext uri="{BB962C8B-B14F-4D97-AF65-F5344CB8AC3E}">
        <p14:creationId xmlns:p14="http://schemas.microsoft.com/office/powerpoint/2010/main" val="165580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890" y="1669375"/>
            <a:ext cx="4119980" cy="1759625"/>
          </a:xfrm>
        </p:spPr>
        <p:txBody>
          <a:bodyPr/>
          <a:lstStyle/>
          <a:p>
            <a:r>
              <a:rPr lang="en-US" sz="1800" dirty="0"/>
              <a:t>If you have any questions or need more support, please contact:</a:t>
            </a:r>
            <a:br>
              <a:rPr lang="en-US" sz="1800" dirty="0"/>
            </a:br>
            <a:endParaRPr lang="en-US" sz="1800" dirty="0"/>
          </a:p>
        </p:txBody>
      </p:sp>
      <p:sp>
        <p:nvSpPr>
          <p:cNvPr id="5" name="TextBox 4"/>
          <p:cNvSpPr txBox="1"/>
          <p:nvPr/>
        </p:nvSpPr>
        <p:spPr>
          <a:xfrm>
            <a:off x="333890" y="2759038"/>
            <a:ext cx="3552310" cy="795158"/>
          </a:xfrm>
          <a:prstGeom prst="rect">
            <a:avLst/>
          </a:prstGeom>
          <a:noFill/>
        </p:spPr>
        <p:txBody>
          <a:bodyPr wrap="square" lIns="0" tIns="0" rIns="0" bIns="0" rtlCol="0">
            <a:noAutofit/>
          </a:bodyPr>
          <a:lstStyle/>
          <a:p>
            <a:pPr>
              <a:lnSpc>
                <a:spcPct val="120000"/>
              </a:lnSpc>
            </a:pPr>
            <a:r>
              <a:rPr lang="en-US" sz="1200" dirty="0">
                <a:highlight>
                  <a:srgbClr val="FFFFFF"/>
                </a:highlight>
                <a:latin typeface="Open Sans Light"/>
                <a:cs typeface="Open Sans Light"/>
                <a:hlinkClick r:id="rId2"/>
              </a:rPr>
              <a:t>contactrics@rics.org</a:t>
            </a:r>
            <a:r>
              <a:rPr lang="en-US" sz="1200" dirty="0">
                <a:highlight>
                  <a:srgbClr val="FFFFFF"/>
                </a:highlight>
                <a:latin typeface="Open Sans Light"/>
                <a:cs typeface="Open Sans Light"/>
              </a:rPr>
              <a:t> </a:t>
            </a:r>
          </a:p>
        </p:txBody>
      </p:sp>
    </p:spTree>
    <p:extLst>
      <p:ext uri="{BB962C8B-B14F-4D97-AF65-F5344CB8AC3E}">
        <p14:creationId xmlns:p14="http://schemas.microsoft.com/office/powerpoint/2010/main" val="185042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3705"/>
          </a:xfrm>
        </p:spPr>
        <p:txBody>
          <a:bodyPr/>
          <a:lstStyle/>
          <a:p>
            <a:r>
              <a:rPr lang="en-US" dirty="0"/>
              <a:t>RICS - My Account</a:t>
            </a:r>
          </a:p>
        </p:txBody>
      </p:sp>
      <p:sp>
        <p:nvSpPr>
          <p:cNvPr id="3" name="Content Placeholder 2"/>
          <p:cNvSpPr>
            <a:spLocks noGrp="1"/>
          </p:cNvSpPr>
          <p:nvPr>
            <p:ph idx="1"/>
          </p:nvPr>
        </p:nvSpPr>
        <p:spPr>
          <a:xfrm>
            <a:off x="6474577" y="1253426"/>
            <a:ext cx="2520266" cy="1318323"/>
          </a:xfrm>
        </p:spPr>
        <p:txBody>
          <a:bodyPr/>
          <a:lstStyle/>
          <a:p>
            <a:endParaRPr lang="en-GB" sz="1200" dirty="0">
              <a:latin typeface="Open Sans" panose="020B0606030504020204" pitchFamily="34" charset="0"/>
              <a:ea typeface="Open Sans" panose="020B0606030504020204" pitchFamily="34" charset="0"/>
              <a:cs typeface="Open Sans" panose="020B0606030504020204" pitchFamily="34" charset="0"/>
            </a:endParaRP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Please select the </a:t>
            </a:r>
            <a:r>
              <a:rPr lang="en-GB" sz="12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hlinkClick r:id="rId2">
                  <a:extLst>
                    <a:ext uri="{A12FA001-AC4F-418D-AE19-62706E023703}">
                      <ahyp:hlinkClr xmlns:ahyp="http://schemas.microsoft.com/office/drawing/2018/hyperlinkcolor" val="tx"/>
                    </a:ext>
                  </a:extLst>
                </a:hlinkClick>
              </a:rPr>
              <a:t>professional fees</a:t>
            </a:r>
            <a:r>
              <a:rPr lang="en-GB" sz="1200" dirty="0">
                <a:latin typeface="Open Sans Light" panose="020B0306030504020204" pitchFamily="34" charset="0"/>
                <a:ea typeface="Open Sans Light" panose="020B0306030504020204" pitchFamily="34" charset="0"/>
                <a:cs typeface="Open Sans Light" panose="020B0306030504020204" pitchFamily="34" charset="0"/>
              </a:rPr>
              <a:t> tab from the left-hand toolbar as indicated below.</a:t>
            </a:r>
            <a:endParaRPr lang="en-US" dirty="0"/>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3"/>
          <a:stretch>
            <a:fillRect/>
          </a:stretch>
        </p:blipFill>
        <p:spPr>
          <a:xfrm>
            <a:off x="7143344" y="4171064"/>
            <a:ext cx="1543456" cy="590326"/>
          </a:xfrm>
          <a:prstGeom prst="rect">
            <a:avLst/>
          </a:prstGeom>
        </p:spPr>
      </p:pic>
      <p:pic>
        <p:nvPicPr>
          <p:cNvPr id="6" name="Picture 5">
            <a:extLst>
              <a:ext uri="{FF2B5EF4-FFF2-40B4-BE49-F238E27FC236}">
                <a16:creationId xmlns:a16="http://schemas.microsoft.com/office/drawing/2014/main" id="{C334FCEF-E67A-7A0F-8CBC-1B799B2FF6ED}"/>
              </a:ext>
            </a:extLst>
          </p:cNvPr>
          <p:cNvPicPr>
            <a:picLocks noChangeAspect="1"/>
          </p:cNvPicPr>
          <p:nvPr/>
        </p:nvPicPr>
        <p:blipFill>
          <a:blip r:embed="rId4"/>
          <a:stretch>
            <a:fillRect/>
          </a:stretch>
        </p:blipFill>
        <p:spPr>
          <a:xfrm>
            <a:off x="253188" y="874513"/>
            <a:ext cx="5990961" cy="3394473"/>
          </a:xfrm>
          <a:prstGeom prst="rect">
            <a:avLst/>
          </a:prstGeom>
        </p:spPr>
      </p:pic>
    </p:spTree>
    <p:extLst>
      <p:ext uri="{BB962C8B-B14F-4D97-AF65-F5344CB8AC3E}">
        <p14:creationId xmlns:p14="http://schemas.microsoft.com/office/powerpoint/2010/main" val="326059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31883"/>
          </a:xfrm>
        </p:spPr>
        <p:txBody>
          <a:bodyPr/>
          <a:lstStyle/>
          <a:p>
            <a:r>
              <a:rPr lang="en-US" dirty="0"/>
              <a:t>Intro page</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3" name="TextBox 2">
            <a:extLst>
              <a:ext uri="{FF2B5EF4-FFF2-40B4-BE49-F238E27FC236}">
                <a16:creationId xmlns:a16="http://schemas.microsoft.com/office/drawing/2014/main" id="{57C85DD2-E2B8-EDED-EC67-221FF81E82E3}"/>
              </a:ext>
            </a:extLst>
          </p:cNvPr>
          <p:cNvSpPr txBox="1"/>
          <p:nvPr/>
        </p:nvSpPr>
        <p:spPr>
          <a:xfrm>
            <a:off x="6782711" y="1009524"/>
            <a:ext cx="2288214"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This is the opening page for your professional renewal.</a:t>
            </a:r>
          </a:p>
          <a:p>
            <a:pPr marL="171450" indent="-171450">
              <a:buFont typeface="Arial" panose="020B0604020202020204" pitchFamily="34" charset="0"/>
              <a:buChar char="•"/>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If you are ready to proceed to the next page, please press the ‘Continue’’ button.</a:t>
            </a:r>
          </a:p>
        </p:txBody>
      </p:sp>
      <p:pic>
        <p:nvPicPr>
          <p:cNvPr id="5" name="Picture 4">
            <a:extLst>
              <a:ext uri="{FF2B5EF4-FFF2-40B4-BE49-F238E27FC236}">
                <a16:creationId xmlns:a16="http://schemas.microsoft.com/office/drawing/2014/main" id="{BCFCA857-4C95-5A8D-D2E2-969C43218160}"/>
              </a:ext>
            </a:extLst>
          </p:cNvPr>
          <p:cNvPicPr>
            <a:picLocks noChangeAspect="1"/>
          </p:cNvPicPr>
          <p:nvPr/>
        </p:nvPicPr>
        <p:blipFill>
          <a:blip r:embed="rId3"/>
          <a:stretch>
            <a:fillRect/>
          </a:stretch>
        </p:blipFill>
        <p:spPr>
          <a:xfrm>
            <a:off x="284983" y="762318"/>
            <a:ext cx="6497728" cy="3231654"/>
          </a:xfrm>
          <a:prstGeom prst="rect">
            <a:avLst/>
          </a:prstGeom>
        </p:spPr>
      </p:pic>
    </p:spTree>
    <p:extLst>
      <p:ext uri="{BB962C8B-B14F-4D97-AF65-F5344CB8AC3E}">
        <p14:creationId xmlns:p14="http://schemas.microsoft.com/office/powerpoint/2010/main" val="33574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03621"/>
          </a:xfrm>
        </p:spPr>
        <p:txBody>
          <a:bodyPr/>
          <a:lstStyle/>
          <a:p>
            <a:r>
              <a:rPr lang="en-US" dirty="0"/>
              <a:t>Personal details</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pic>
        <p:nvPicPr>
          <p:cNvPr id="5" name="Picture 4">
            <a:extLst>
              <a:ext uri="{FF2B5EF4-FFF2-40B4-BE49-F238E27FC236}">
                <a16:creationId xmlns:a16="http://schemas.microsoft.com/office/drawing/2014/main" id="{8E5E9590-3632-76F4-D869-F776D7B139A3}"/>
              </a:ext>
            </a:extLst>
          </p:cNvPr>
          <p:cNvPicPr>
            <a:picLocks noChangeAspect="1"/>
          </p:cNvPicPr>
          <p:nvPr/>
        </p:nvPicPr>
        <p:blipFill>
          <a:blip r:embed="rId3"/>
          <a:stretch>
            <a:fillRect/>
          </a:stretch>
        </p:blipFill>
        <p:spPr>
          <a:xfrm>
            <a:off x="457200" y="823945"/>
            <a:ext cx="5526637" cy="3495080"/>
          </a:xfrm>
          <a:prstGeom prst="rect">
            <a:avLst/>
          </a:prstGeom>
        </p:spPr>
      </p:pic>
      <p:sp>
        <p:nvSpPr>
          <p:cNvPr id="3" name="TextBox 2">
            <a:extLst>
              <a:ext uri="{FF2B5EF4-FFF2-40B4-BE49-F238E27FC236}">
                <a16:creationId xmlns:a16="http://schemas.microsoft.com/office/drawing/2014/main" id="{75834D67-ED61-816C-B3A1-C4F09C07BB5A}"/>
              </a:ext>
            </a:extLst>
          </p:cNvPr>
          <p:cNvSpPr txBox="1"/>
          <p:nvPr/>
        </p:nvSpPr>
        <p:spPr>
          <a:xfrm>
            <a:off x="6268424" y="1070171"/>
            <a:ext cx="2585643" cy="2123658"/>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 this page you can update any information about yourself that may have changed in the last year e.g. Personal address, new employer, new phone number or email etc by selecting the highlighted edit button.</a:t>
            </a:r>
          </a:p>
          <a:p>
            <a:endParaRPr lang="en-GB" dirty="0"/>
          </a:p>
          <a:p>
            <a:endParaRPr lang="en-GB"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C47C1D8-112D-28D9-5781-C80E9579BAAF}"/>
                  </a:ext>
                </a:extLst>
              </p14:cNvPr>
              <p14:cNvContentPartPr/>
              <p14:nvPr/>
            </p14:nvContentPartPr>
            <p14:xfrm>
              <a:off x="5764974" y="2224333"/>
              <a:ext cx="200520" cy="360"/>
            </p14:xfrm>
          </p:contentPart>
        </mc:Choice>
        <mc:Fallback xmlns="">
          <p:pic>
            <p:nvPicPr>
              <p:cNvPr id="4" name="Ink 3">
                <a:extLst>
                  <a:ext uri="{FF2B5EF4-FFF2-40B4-BE49-F238E27FC236}">
                    <a16:creationId xmlns:a16="http://schemas.microsoft.com/office/drawing/2014/main" id="{2C47C1D8-112D-28D9-5781-C80E9579BAAF}"/>
                  </a:ext>
                </a:extLst>
              </p:cNvPr>
              <p:cNvPicPr/>
              <p:nvPr/>
            </p:nvPicPr>
            <p:blipFill>
              <a:blip r:embed="rId5"/>
              <a:stretch>
                <a:fillRect/>
              </a:stretch>
            </p:blipFill>
            <p:spPr>
              <a:xfrm>
                <a:off x="5710974" y="2116333"/>
                <a:ext cx="308160" cy="216000"/>
              </a:xfrm>
              <a:prstGeom prst="rect">
                <a:avLst/>
              </a:prstGeom>
            </p:spPr>
          </p:pic>
        </mc:Fallback>
      </mc:AlternateContent>
    </p:spTree>
    <p:extLst>
      <p:ext uri="{BB962C8B-B14F-4D97-AF65-F5344CB8AC3E}">
        <p14:creationId xmlns:p14="http://schemas.microsoft.com/office/powerpoint/2010/main" val="8450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A537-1CD4-95E8-378B-8C37C417EC10}"/>
              </a:ext>
            </a:extLst>
          </p:cNvPr>
          <p:cNvSpPr>
            <a:spLocks noGrp="1"/>
          </p:cNvSpPr>
          <p:nvPr>
            <p:ph type="title"/>
          </p:nvPr>
        </p:nvSpPr>
        <p:spPr>
          <a:xfrm>
            <a:off x="457200" y="205980"/>
            <a:ext cx="8229600" cy="433358"/>
          </a:xfrm>
        </p:spPr>
        <p:txBody>
          <a:bodyPr/>
          <a:lstStyle/>
          <a:p>
            <a:r>
              <a:rPr lang="en-GB" dirty="0"/>
              <a:t>Diversity and Monitoring</a:t>
            </a:r>
          </a:p>
        </p:txBody>
      </p:sp>
      <p:pic>
        <p:nvPicPr>
          <p:cNvPr id="7" name="Content Placeholder 6" descr="A screenshot of a computer&#10;&#10;AI-generated content may be incorrect.">
            <a:extLst>
              <a:ext uri="{FF2B5EF4-FFF2-40B4-BE49-F238E27FC236}">
                <a16:creationId xmlns:a16="http://schemas.microsoft.com/office/drawing/2014/main" id="{9473DB74-BFA5-E91C-0CD7-95398B8A6565}"/>
              </a:ext>
            </a:extLst>
          </p:cNvPr>
          <p:cNvPicPr>
            <a:picLocks noGrp="1" noChangeAspect="1"/>
          </p:cNvPicPr>
          <p:nvPr>
            <p:ph idx="11"/>
          </p:nvPr>
        </p:nvPicPr>
        <p:blipFill>
          <a:blip r:embed="rId2"/>
          <a:stretch>
            <a:fillRect/>
          </a:stretch>
        </p:blipFill>
        <p:spPr>
          <a:xfrm>
            <a:off x="457199" y="745455"/>
            <a:ext cx="5684434" cy="3652590"/>
          </a:xfrm>
        </p:spPr>
      </p:pic>
      <p:sp>
        <p:nvSpPr>
          <p:cNvPr id="9" name="TextBox 8">
            <a:extLst>
              <a:ext uri="{FF2B5EF4-FFF2-40B4-BE49-F238E27FC236}">
                <a16:creationId xmlns:a16="http://schemas.microsoft.com/office/drawing/2014/main" id="{33FD48B1-9127-9544-0AAA-C32F6A61E432}"/>
              </a:ext>
            </a:extLst>
          </p:cNvPr>
          <p:cNvSpPr txBox="1"/>
          <p:nvPr/>
        </p:nvSpPr>
        <p:spPr>
          <a:xfrm>
            <a:off x="6190034" y="942550"/>
            <a:ext cx="2710774"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 this page, we ask for your DEI information, this helps us with our internal DEI reports. On these, you select which apply to you on the drop down, or alternatively select ‘I Prefer Not To Say’</a:t>
            </a:r>
          </a:p>
        </p:txBody>
      </p:sp>
      <p:pic>
        <p:nvPicPr>
          <p:cNvPr id="10" name="Picture 9" descr="Logo&#10;&#10;Description automatically generated">
            <a:extLst>
              <a:ext uri="{FF2B5EF4-FFF2-40B4-BE49-F238E27FC236}">
                <a16:creationId xmlns:a16="http://schemas.microsoft.com/office/drawing/2014/main" id="{55115319-3AAF-AA56-1F21-4743BFD88ECC}"/>
              </a:ext>
            </a:extLst>
          </p:cNvPr>
          <p:cNvPicPr>
            <a:picLocks noChangeAspect="1"/>
          </p:cNvPicPr>
          <p:nvPr/>
        </p:nvPicPr>
        <p:blipFill>
          <a:blip r:embed="rId3"/>
          <a:stretch>
            <a:fillRect/>
          </a:stretch>
        </p:blipFill>
        <p:spPr>
          <a:xfrm>
            <a:off x="7357352" y="4347195"/>
            <a:ext cx="1543456" cy="590326"/>
          </a:xfrm>
          <a:prstGeom prst="rect">
            <a:avLst/>
          </a:prstGeom>
        </p:spPr>
      </p:pic>
    </p:spTree>
    <p:extLst>
      <p:ext uri="{BB962C8B-B14F-4D97-AF65-F5344CB8AC3E}">
        <p14:creationId xmlns:p14="http://schemas.microsoft.com/office/powerpoint/2010/main" val="392146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388753"/>
          </a:xfrm>
        </p:spPr>
        <p:txBody>
          <a:bodyPr/>
          <a:lstStyle/>
          <a:p>
            <a:r>
              <a:rPr lang="en-US" dirty="0"/>
              <a:t>Personal concessions</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3" name="TextBox 2">
            <a:extLst>
              <a:ext uri="{FF2B5EF4-FFF2-40B4-BE49-F238E27FC236}">
                <a16:creationId xmlns:a16="http://schemas.microsoft.com/office/drawing/2014/main" id="{3F244222-4539-D90F-E213-16BA24DBB87A}"/>
              </a:ext>
            </a:extLst>
          </p:cNvPr>
          <p:cNvSpPr txBox="1"/>
          <p:nvPr/>
        </p:nvSpPr>
        <p:spPr>
          <a:xfrm>
            <a:off x="5593182" y="964104"/>
            <a:ext cx="3230172" cy="2308324"/>
          </a:xfrm>
          <a:prstGeom prst="rect">
            <a:avLst/>
          </a:prstGeom>
          <a:noFill/>
        </p:spPr>
        <p:txBody>
          <a:bodyPr wrap="square" rtlCol="0">
            <a:spAutoFit/>
          </a:bodyPr>
          <a:lstStyle/>
          <a:p>
            <a:pPr marL="285750" indent="-2857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This is the page in which you can apply for a concession based on your personal circumstances. </a:t>
            </a:r>
          </a:p>
          <a:p>
            <a:pPr marL="285750" indent="-285750">
              <a:buFont typeface="Arial" panose="020B0604020202020204" pitchFamily="34" charset="0"/>
              <a:buChar char="•"/>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Here you can view the general terms and conditions that accompany concessions</a:t>
            </a:r>
          </a:p>
          <a:p>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You can select any of those listed which will open a list with the terms and conditions etc on them to help you decide if any are applicable. </a:t>
            </a:r>
          </a:p>
        </p:txBody>
      </p:sp>
      <p:pic>
        <p:nvPicPr>
          <p:cNvPr id="6" name="Picture 5">
            <a:extLst>
              <a:ext uri="{FF2B5EF4-FFF2-40B4-BE49-F238E27FC236}">
                <a16:creationId xmlns:a16="http://schemas.microsoft.com/office/drawing/2014/main" id="{8D64ABFE-51EE-0C84-9C9D-DBC26038CC18}"/>
              </a:ext>
            </a:extLst>
          </p:cNvPr>
          <p:cNvPicPr>
            <a:picLocks noChangeAspect="1"/>
          </p:cNvPicPr>
          <p:nvPr/>
        </p:nvPicPr>
        <p:blipFill>
          <a:blip r:embed="rId3"/>
          <a:stretch>
            <a:fillRect/>
          </a:stretch>
        </p:blipFill>
        <p:spPr>
          <a:xfrm>
            <a:off x="457200" y="888951"/>
            <a:ext cx="4954876" cy="2622183"/>
          </a:xfrm>
          <a:prstGeom prst="rect">
            <a:avLst/>
          </a:prstGeom>
        </p:spPr>
      </p:pic>
    </p:spTree>
    <p:extLst>
      <p:ext uri="{BB962C8B-B14F-4D97-AF65-F5344CB8AC3E}">
        <p14:creationId xmlns:p14="http://schemas.microsoft.com/office/powerpoint/2010/main" val="2131088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7C98-D550-152C-27CD-8CBFDB0957E1}"/>
              </a:ext>
            </a:extLst>
          </p:cNvPr>
          <p:cNvSpPr>
            <a:spLocks noGrp="1"/>
          </p:cNvSpPr>
          <p:nvPr>
            <p:ph type="title"/>
          </p:nvPr>
        </p:nvSpPr>
        <p:spPr>
          <a:xfrm>
            <a:off x="457200" y="205980"/>
            <a:ext cx="8229600" cy="448226"/>
          </a:xfrm>
        </p:spPr>
        <p:txBody>
          <a:bodyPr/>
          <a:lstStyle/>
          <a:p>
            <a:r>
              <a:rPr lang="en-GB" dirty="0"/>
              <a:t>Personal Concessions </a:t>
            </a:r>
          </a:p>
        </p:txBody>
      </p:sp>
      <p:sp>
        <p:nvSpPr>
          <p:cNvPr id="5" name="Content Placeholder 4">
            <a:extLst>
              <a:ext uri="{FF2B5EF4-FFF2-40B4-BE49-F238E27FC236}">
                <a16:creationId xmlns:a16="http://schemas.microsoft.com/office/drawing/2014/main" id="{D70C4248-DC62-626E-866E-30DD3542F609}"/>
              </a:ext>
            </a:extLst>
          </p:cNvPr>
          <p:cNvSpPr>
            <a:spLocks noGrp="1"/>
          </p:cNvSpPr>
          <p:nvPr>
            <p:ph idx="11"/>
          </p:nvPr>
        </p:nvSpPr>
        <p:spPr>
          <a:xfrm>
            <a:off x="6114459" y="746546"/>
            <a:ext cx="2572341" cy="3394472"/>
          </a:xfrm>
        </p:spPr>
        <p:txBody>
          <a:bodyPr/>
          <a:lstStyle/>
          <a:p>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r>
              <a:rPr lang="en-GB" sz="1200" dirty="0">
                <a:latin typeface="Open Sans Light" panose="020B0306030504020204" pitchFamily="34" charset="0"/>
                <a:ea typeface="Open Sans Light" panose="020B0306030504020204" pitchFamily="34" charset="0"/>
                <a:cs typeface="Open Sans Light" panose="020B0306030504020204" pitchFamily="34" charset="0"/>
              </a:rPr>
              <a:t>If you are eligible for a concession, you can select it by opening it up and pressing the slider button across to confirm you have understood the terms and conditions of that concession.</a:t>
            </a: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a:extLst>
              <a:ext uri="{FF2B5EF4-FFF2-40B4-BE49-F238E27FC236}">
                <a16:creationId xmlns:a16="http://schemas.microsoft.com/office/drawing/2014/main" id="{88A1D842-C25B-8A1B-3C84-AFDE6AB4FB8E}"/>
              </a:ext>
            </a:extLst>
          </p:cNvPr>
          <p:cNvPicPr>
            <a:picLocks noChangeAspect="1"/>
          </p:cNvPicPr>
          <p:nvPr/>
        </p:nvPicPr>
        <p:blipFill>
          <a:blip r:embed="rId2"/>
          <a:stretch>
            <a:fillRect/>
          </a:stretch>
        </p:blipFill>
        <p:spPr>
          <a:xfrm>
            <a:off x="457200" y="690995"/>
            <a:ext cx="5457875" cy="3761509"/>
          </a:xfrm>
          <a:prstGeom prst="rect">
            <a:avLst/>
          </a:prstGeom>
        </p:spPr>
      </p:pic>
      <p:pic>
        <p:nvPicPr>
          <p:cNvPr id="3" name="Picture 2" descr="Logo&#10;&#10;Description automatically generated">
            <a:extLst>
              <a:ext uri="{FF2B5EF4-FFF2-40B4-BE49-F238E27FC236}">
                <a16:creationId xmlns:a16="http://schemas.microsoft.com/office/drawing/2014/main" id="{15F702F7-C150-8443-A6BE-0E5A9B7C365B}"/>
              </a:ext>
            </a:extLst>
          </p:cNvPr>
          <p:cNvPicPr>
            <a:picLocks noChangeAspect="1"/>
          </p:cNvPicPr>
          <p:nvPr/>
        </p:nvPicPr>
        <p:blipFill>
          <a:blip r:embed="rId3"/>
          <a:stretch>
            <a:fillRect/>
          </a:stretch>
        </p:blipFill>
        <p:spPr>
          <a:xfrm>
            <a:off x="7240620" y="4347195"/>
            <a:ext cx="1543456" cy="590326"/>
          </a:xfrm>
          <a:prstGeom prst="rect">
            <a:avLst/>
          </a:prstGeom>
        </p:spPr>
      </p:pic>
    </p:spTree>
    <p:extLst>
      <p:ext uri="{BB962C8B-B14F-4D97-AF65-F5344CB8AC3E}">
        <p14:creationId xmlns:p14="http://schemas.microsoft.com/office/powerpoint/2010/main" val="12458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471294"/>
          </a:xfrm>
        </p:spPr>
        <p:txBody>
          <a:bodyPr/>
          <a:lstStyle/>
          <a:p>
            <a:r>
              <a:rPr lang="en-US" dirty="0"/>
              <a:t>Professional concessions</a:t>
            </a:r>
          </a:p>
        </p:txBody>
      </p:sp>
      <p:pic>
        <p:nvPicPr>
          <p:cNvPr id="10" name="Picture 9" descr="Logo&#10;&#10;Description automatically generated">
            <a:extLst>
              <a:ext uri="{FF2B5EF4-FFF2-40B4-BE49-F238E27FC236}">
                <a16:creationId xmlns:a16="http://schemas.microsoft.com/office/drawing/2014/main" id="{428F67D9-4677-AE74-287E-14BC01F268F3}"/>
              </a:ext>
            </a:extLst>
          </p:cNvPr>
          <p:cNvPicPr>
            <a:picLocks noChangeAspect="1"/>
          </p:cNvPicPr>
          <p:nvPr/>
        </p:nvPicPr>
        <p:blipFill>
          <a:blip r:embed="rId2"/>
          <a:stretch>
            <a:fillRect/>
          </a:stretch>
        </p:blipFill>
        <p:spPr>
          <a:xfrm>
            <a:off x="7143344" y="4171064"/>
            <a:ext cx="1543456" cy="590326"/>
          </a:xfrm>
          <a:prstGeom prst="rect">
            <a:avLst/>
          </a:prstGeom>
        </p:spPr>
      </p:pic>
      <p:sp>
        <p:nvSpPr>
          <p:cNvPr id="3" name="TextBox 2">
            <a:extLst>
              <a:ext uri="{FF2B5EF4-FFF2-40B4-BE49-F238E27FC236}">
                <a16:creationId xmlns:a16="http://schemas.microsoft.com/office/drawing/2014/main" id="{55A8771C-A5CC-7146-D4CD-AB5E802035BC}"/>
              </a:ext>
            </a:extLst>
          </p:cNvPr>
          <p:cNvSpPr txBox="1"/>
          <p:nvPr/>
        </p:nvSpPr>
        <p:spPr>
          <a:xfrm>
            <a:off x="6077032" y="765319"/>
            <a:ext cx="2448128"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On this page there is a list of affiliate bodies that you may be a part of, entitling you to a professional concession discount. </a:t>
            </a:r>
          </a:p>
          <a:p>
            <a:pPr marL="171450" indent="-171450">
              <a:buFont typeface="Arial" panose="020B0604020202020204" pitchFamily="34" charset="0"/>
              <a:buChar char="•"/>
            </a:pPr>
            <a:endParaRPr lang="en-GB" sz="12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GB" sz="1200" dirty="0">
                <a:latin typeface="Open Sans Light" panose="020B0306030504020204" pitchFamily="34" charset="0"/>
                <a:ea typeface="Open Sans Light" panose="020B0306030504020204" pitchFamily="34" charset="0"/>
                <a:cs typeface="Open Sans Light" panose="020B0306030504020204" pitchFamily="34" charset="0"/>
              </a:rPr>
              <a:t>To apply, press the Apply button to slide it across and accept.</a:t>
            </a:r>
          </a:p>
        </p:txBody>
      </p:sp>
      <p:pic>
        <p:nvPicPr>
          <p:cNvPr id="6" name="Picture 5">
            <a:extLst>
              <a:ext uri="{FF2B5EF4-FFF2-40B4-BE49-F238E27FC236}">
                <a16:creationId xmlns:a16="http://schemas.microsoft.com/office/drawing/2014/main" id="{DBA08580-6F3F-010D-7DC0-2E8AF98FE109}"/>
              </a:ext>
            </a:extLst>
          </p:cNvPr>
          <p:cNvPicPr>
            <a:picLocks noChangeAspect="1"/>
          </p:cNvPicPr>
          <p:nvPr/>
        </p:nvPicPr>
        <p:blipFill>
          <a:blip r:embed="rId3"/>
          <a:stretch>
            <a:fillRect/>
          </a:stretch>
        </p:blipFill>
        <p:spPr>
          <a:xfrm>
            <a:off x="386043" y="677274"/>
            <a:ext cx="5529350" cy="3550227"/>
          </a:xfrm>
          <a:prstGeom prst="rect">
            <a:avLst/>
          </a:prstGeom>
        </p:spPr>
      </p:pic>
    </p:spTree>
    <p:extLst>
      <p:ext uri="{BB962C8B-B14F-4D97-AF65-F5344CB8AC3E}">
        <p14:creationId xmlns:p14="http://schemas.microsoft.com/office/powerpoint/2010/main" val="980661690"/>
      </p:ext>
    </p:extLst>
  </p:cSld>
  <p:clrMapOvr>
    <a:masterClrMapping/>
  </p:clrMapOvr>
</p:sld>
</file>

<file path=ppt/theme/theme1.xml><?xml version="1.0" encoding="utf-8"?>
<a:theme xmlns:a="http://schemas.openxmlformats.org/drawingml/2006/main" name="RICS_Event_Slides_Template">
  <a:themeElements>
    <a:clrScheme name="RICS">
      <a:dk1>
        <a:srgbClr val="36424A"/>
      </a:dk1>
      <a:lt1>
        <a:srgbClr val="4D3069"/>
      </a:lt1>
      <a:dk2>
        <a:srgbClr val="3CB4FF"/>
      </a:dk2>
      <a:lt2>
        <a:srgbClr val="646E7A"/>
      </a:lt2>
      <a:accent1>
        <a:srgbClr val="21E66E"/>
      </a:accent1>
      <a:accent2>
        <a:srgbClr val="007E88"/>
      </a:accent2>
      <a:accent3>
        <a:srgbClr val="C8BC78"/>
      </a:accent3>
      <a:accent4>
        <a:srgbClr val="9C2339"/>
      </a:accent4>
      <a:accent5>
        <a:srgbClr val="B4BECD"/>
      </a:accent5>
      <a:accent6>
        <a:srgbClr val="0F4DBC"/>
      </a:accent6>
      <a:hlink>
        <a:srgbClr val="4D3069"/>
      </a:hlink>
      <a:folHlink>
        <a:srgbClr val="4D306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E05EC15-5EDC-614D-B8FF-8E2820E6CDD9}" vid="{5D7856E3-2A9A-D043-B65F-C466E39BC4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e18306-684b-4d86-a4b6-5b080fd914d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F8ABE4FF4C234588A05831330D261B" ma:contentTypeVersion="10" ma:contentTypeDescription="Create a new document." ma:contentTypeScope="" ma:versionID="93ca29fc315cd0313233a9ce591cd24e">
  <xsd:schema xmlns:xsd="http://www.w3.org/2001/XMLSchema" xmlns:xs="http://www.w3.org/2001/XMLSchema" xmlns:p="http://schemas.microsoft.com/office/2006/metadata/properties" xmlns:ns2="a7e18306-684b-4d86-a4b6-5b080fd914da" targetNamespace="http://schemas.microsoft.com/office/2006/metadata/properties" ma:root="true" ma:fieldsID="c2e8b77857b9e9c84816b730bdd87a37" ns2:_="">
    <xsd:import namespace="a7e18306-684b-4d86-a4b6-5b080fd914d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e18306-684b-4d86-a4b6-5b080fd914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4304bd5-d9e5-49e7-ba50-dbfb8c84c06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terms/"/>
    <ds:schemaRef ds:uri="http://purl.org/dc/dcmitype/"/>
    <ds:schemaRef ds:uri="http://schemas.microsoft.com/office/2006/documentManagement/types"/>
    <ds:schemaRef ds:uri="http://www.w3.org/XML/1998/namespace"/>
    <ds:schemaRef ds:uri="a7e18306-684b-4d86-a4b6-5b080fd914da"/>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89223353-BE37-41E9-8726-46877531F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18306-684b-4d86-a4b6-5b080fd914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TotalTime>
  <Words>993</Words>
  <Application>Microsoft Office PowerPoint</Application>
  <PresentationFormat>On-screen Show (16:9)</PresentationFormat>
  <Paragraphs>75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Open Sans</vt:lpstr>
      <vt:lpstr>Open Sans Light</vt:lpstr>
      <vt:lpstr>Wingdings</vt:lpstr>
      <vt:lpstr>RICS_Event_Slides_Template</vt:lpstr>
      <vt:lpstr>Renewal journey guidance</vt:lpstr>
      <vt:lpstr>Payment Options</vt:lpstr>
      <vt:lpstr>RICS - My Account</vt:lpstr>
      <vt:lpstr>Intro page</vt:lpstr>
      <vt:lpstr>Personal details</vt:lpstr>
      <vt:lpstr>Diversity and Monitoring</vt:lpstr>
      <vt:lpstr>Personal concessions</vt:lpstr>
      <vt:lpstr>Personal Concessions </vt:lpstr>
      <vt:lpstr>Professional concessions</vt:lpstr>
      <vt:lpstr>Lionheart</vt:lpstr>
      <vt:lpstr>Payment</vt:lpstr>
      <vt:lpstr>Professional fees quote page – Credit Card </vt:lpstr>
      <vt:lpstr>Confirmation page</vt:lpstr>
      <vt:lpstr>Professional fees quote page – Bank Transfer</vt:lpstr>
      <vt:lpstr>Professional fees quote page – Bank Transfer</vt:lpstr>
      <vt:lpstr>Confirmation page</vt:lpstr>
      <vt:lpstr>Direct Debit – UK Only</vt:lpstr>
      <vt:lpstr>3 Credit Card Instalment</vt:lpstr>
      <vt:lpstr>Confirmation Page</vt:lpstr>
      <vt:lpstr>If you have any questions or need more support,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Hebert Gouvea</dc:creator>
  <cp:lastModifiedBy>Lisa Murray-Aisbitt</cp:lastModifiedBy>
  <cp:revision>6</cp:revision>
  <dcterms:created xsi:type="dcterms:W3CDTF">2022-11-01T14:38:44Z</dcterms:created>
  <dcterms:modified xsi:type="dcterms:W3CDTF">2025-10-23T06:27:45Z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0x01010017F8ABE4FF4C234588A05831330D261B</vt:lpwstr>
  </property>
  <property fmtid="{D5CDD505-2E9C-101B-9397-08002B2CF9AE}" pid="3" name="MediaServiceImageTags">
    <vt:lpwstr/>
  </property>
</Properties>
</file>