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18159"/>
            <a:ext cx="6099175" cy="3906520"/>
          </a:xfrm>
          <a:custGeom>
            <a:avLst/>
            <a:gdLst/>
            <a:ahLst/>
            <a:cxnLst/>
            <a:rect l="l" t="t" r="r" b="b"/>
            <a:pathLst>
              <a:path w="6099175" h="3906520">
                <a:moveTo>
                  <a:pt x="6099048" y="0"/>
                </a:moveTo>
                <a:lnTo>
                  <a:pt x="0" y="0"/>
                </a:lnTo>
                <a:lnTo>
                  <a:pt x="0" y="3906012"/>
                </a:lnTo>
                <a:lnTo>
                  <a:pt x="6099048" y="3906012"/>
                </a:lnTo>
                <a:lnTo>
                  <a:pt x="6099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3128" y="749808"/>
            <a:ext cx="1402079" cy="5090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1056" y="1619757"/>
            <a:ext cx="23114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D2E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D2E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D2E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D2E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195" y="166878"/>
            <a:ext cx="626427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D2E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s.org/professionalrenewals" TargetMode="External"/><Relationship Id="rId2" Type="http://schemas.openxmlformats.org/officeDocument/2006/relationships/hyperlink" Target="https://myaccount.rics.org/ProfessionalFee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contactrics@ric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续订过程指南</a:t>
            </a:r>
            <a:endParaRPr sz="3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056" y="2852674"/>
            <a:ext cx="19869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指导您如何续订会员资格</a:t>
            </a:r>
            <a:endParaRPr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38327"/>
            <a:ext cx="2063750" cy="353695"/>
          </a:xfrm>
          <a:custGeom>
            <a:avLst/>
            <a:gdLst/>
            <a:ahLst/>
            <a:cxnLst/>
            <a:rect l="l" t="t" r="r" b="b"/>
            <a:pathLst>
              <a:path w="2063750" h="353695">
                <a:moveTo>
                  <a:pt x="2063495" y="0"/>
                </a:moveTo>
                <a:lnTo>
                  <a:pt x="0" y="0"/>
                </a:lnTo>
                <a:lnTo>
                  <a:pt x="0" y="353567"/>
                </a:lnTo>
                <a:lnTo>
                  <a:pt x="2063495" y="353567"/>
                </a:lnTo>
                <a:lnTo>
                  <a:pt x="2063495" y="0"/>
                </a:lnTo>
                <a:close/>
              </a:path>
            </a:pathLst>
          </a:custGeom>
          <a:solidFill>
            <a:srgbClr val="4D2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963" y="425272"/>
            <a:ext cx="92456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-35" dirty="0">
                <a:solidFill>
                  <a:srgbClr val="FFFFFF"/>
                </a:solidFill>
                <a:latin typeface="Microsoft YaHei"/>
                <a:cs typeface="Microsoft YaHei"/>
              </a:rPr>
              <a:t>续订专业资格 </a:t>
            </a:r>
            <a:r>
              <a:rPr sz="85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2026</a:t>
            </a:r>
            <a:endParaRPr sz="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20834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LionHeart</a:t>
            </a:r>
            <a:r>
              <a:rPr spc="-4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捐款页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34000" y="1428750"/>
            <a:ext cx="2186940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marR="5080" indent="-179070">
              <a:lnSpc>
                <a:spcPct val="1000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此页面为您提供了了解更多关	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于狮子心慈善机构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2405" marR="89535">
              <a:lnSpc>
                <a:spcPts val="1440"/>
              </a:lnSpc>
              <a:spcBef>
                <a:spcPts val="35"/>
              </a:spcBef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（LionHeart）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的机会，如果</a:t>
            </a: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您愿意，还可以进行捐赠。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977" y="550072"/>
            <a:ext cx="4668215" cy="44532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14122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支付方式页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195" y="659384"/>
            <a:ext cx="73380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6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RICS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会费支付现支持以下3种付款方式，支付宝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Alipay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、外币信用卡Card</a:t>
            </a:r>
            <a:r>
              <a:rPr sz="1200" spc="114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payment或境外汇款Bank</a:t>
            </a:r>
            <a:r>
              <a:rPr sz="1200" spc="8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Transfer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195" y="4013098"/>
            <a:ext cx="44735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年度会费不是支付给当地的，而是直接支付给英国的银行账户。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864260"/>
            <a:ext cx="5925184" cy="30613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专业费用报价页</a:t>
            </a:r>
            <a:r>
              <a:rPr spc="18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——</a:t>
            </a:r>
            <a:r>
              <a:rPr spc="-13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支付宝 </a:t>
            </a:r>
            <a:r>
              <a:rPr spc="-1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（Alipay）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3380" y="926084"/>
            <a:ext cx="3115310" cy="803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7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请核对并确保所有报价细节都正确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770" indent="-179070">
              <a:lnSpc>
                <a:spcPct val="100000"/>
              </a:lnSpc>
              <a:spcBef>
                <a:spcPts val="6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请确保您选择了</a:t>
            </a:r>
            <a:r>
              <a:rPr sz="1200" i="1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支付费用</a:t>
            </a:r>
            <a:r>
              <a:rPr sz="1200" i="1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（Pay</a:t>
            </a:r>
            <a:r>
              <a:rPr sz="1200" spc="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fee）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按钮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770" indent="-179070">
              <a:lnSpc>
                <a:spcPct val="100000"/>
              </a:lnSpc>
              <a:spcBef>
                <a:spcPts val="6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弹窗出现后，需要您点击</a:t>
            </a:r>
            <a:r>
              <a:rPr sz="1200" i="1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确认</a:t>
            </a:r>
            <a:r>
              <a:rPr sz="1200" i="1" spc="-3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sz="1200" spc="-3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（Confirm）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668172"/>
            <a:ext cx="4226687" cy="38072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1866773"/>
            <a:ext cx="3048000" cy="19083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专业费用报价页</a:t>
            </a:r>
            <a:r>
              <a:rPr spc="18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——</a:t>
            </a:r>
            <a:r>
              <a:rPr spc="-13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支付宝 </a:t>
            </a:r>
            <a:r>
              <a:rPr spc="-1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（Alipay）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15380" y="1199895"/>
            <a:ext cx="2644140" cy="72898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715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之后您将跳转到支付宝平台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135" marR="5080" indent="-179070">
              <a:lnSpc>
                <a:spcPts val="1430"/>
              </a:lnSpc>
              <a:spcBef>
                <a:spcPts val="67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选择红圈中的支付宝后，会在下方出	</a:t>
            </a:r>
            <a:r>
              <a:rPr sz="1200" spc="-1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现二维码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492" y="971925"/>
            <a:ext cx="4610194" cy="19449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95" y="166878"/>
            <a:ext cx="675957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75" dirty="0">
                <a:solidFill>
                  <a:srgbClr val="4D2E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确认页</a:t>
            </a:r>
            <a:endParaRPr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770" indent="-179070">
              <a:lnSpc>
                <a:spcPct val="100000"/>
              </a:lnSpc>
              <a:spcBef>
                <a:spcPts val="124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出现该页面表示您已支付成功，点击左下方紫色按钮即可下载您的电子会员卡，候选人没有会员卡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382" y="895350"/>
            <a:ext cx="5537200" cy="3670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626427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专业费用报价页</a:t>
            </a:r>
            <a:r>
              <a:rPr spc="18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——</a:t>
            </a:r>
            <a:r>
              <a:rPr spc="-3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外币信用卡</a:t>
            </a:r>
            <a:r>
              <a:rPr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（Card</a:t>
            </a:r>
            <a:r>
              <a:rPr spc="18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pc="-1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payment）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60111" y="942594"/>
            <a:ext cx="3115310" cy="803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7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请核对并确保所有报价细节都正确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770" indent="-179070">
              <a:lnSpc>
                <a:spcPct val="100000"/>
              </a:lnSpc>
              <a:spcBef>
                <a:spcPts val="6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请确保您选择了</a:t>
            </a:r>
            <a:r>
              <a:rPr sz="1200" i="1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支付费用</a:t>
            </a:r>
            <a:r>
              <a:rPr sz="1200" i="1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（Pay</a:t>
            </a:r>
            <a:r>
              <a:rPr sz="1200" spc="3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fee）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按钮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770" indent="-179070">
              <a:lnSpc>
                <a:spcPct val="100000"/>
              </a:lnSpc>
              <a:spcBef>
                <a:spcPts val="6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弹窗出现后，需要您点击</a:t>
            </a:r>
            <a:r>
              <a:rPr sz="1200" i="1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确认</a:t>
            </a:r>
            <a:r>
              <a:rPr sz="1200" i="1" spc="-3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sz="1200" spc="-3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（Confirm）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0111" y="3609797"/>
            <a:ext cx="305435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之后您将跳转到外币信用卡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（VISA/Master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card）</a:t>
            </a:r>
            <a:r>
              <a:rPr sz="1200" spc="-1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支付页面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589203"/>
            <a:ext cx="4616704" cy="41454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1809750"/>
            <a:ext cx="2907029" cy="17622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95" y="166878"/>
            <a:ext cx="6759575" cy="701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75" dirty="0">
                <a:solidFill>
                  <a:srgbClr val="4D2E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确认页</a:t>
            </a:r>
            <a:endParaRPr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770" indent="-179070">
              <a:lnSpc>
                <a:spcPct val="100000"/>
              </a:lnSpc>
              <a:spcBef>
                <a:spcPts val="124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出现该页面表示您已支付成功，点击左下方紫色按钮即可下载您的电子会员卡，候选人没有会员卡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" y="1035050"/>
            <a:ext cx="5537200" cy="3670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14122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支付方式页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195" y="659384"/>
            <a:ext cx="17640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境外汇款Bank</a:t>
            </a: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Transfer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195" y="4000906"/>
            <a:ext cx="6644640" cy="9772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195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年度会费由银行转账支付不是转账给当地银行的，而是转账给英国的银行账户。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770" indent="-179070">
              <a:lnSpc>
                <a:spcPct val="100000"/>
              </a:lnSpc>
              <a:spcBef>
                <a:spcPts val="95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请注意，选择Bank</a:t>
            </a:r>
            <a:r>
              <a:rPr sz="1200" spc="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Transfer您可能会产生国际银行转账费用。此费用由您的银行收取，不由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RICS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2405">
              <a:lnSpc>
                <a:spcPct val="100000"/>
              </a:lnSpc>
            </a:pP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承担。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135" marR="5080" indent="-179070">
              <a:lnSpc>
                <a:spcPct val="1000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一旦选择Bank</a:t>
            </a:r>
            <a:r>
              <a:rPr sz="1200" spc="-5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Transfer</a:t>
            </a: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，如果之后仍想转为线上支付，只能选择外币信用卡，而无法改为支付宝	了，所以请务必谨慎选择。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915530"/>
            <a:ext cx="6108954" cy="30770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专业费用报价页</a:t>
            </a:r>
            <a:r>
              <a:rPr spc="15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——</a:t>
            </a:r>
            <a:r>
              <a:rPr spc="-6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境外汇款</a:t>
            </a:r>
            <a:r>
              <a:rPr spc="-1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（Bank</a:t>
            </a:r>
            <a:r>
              <a:rPr spc="-8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pc="-1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Transfer）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60111" y="942594"/>
            <a:ext cx="3103245" cy="803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7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请核对并确保所有报价细节都正确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770" indent="-179070">
              <a:lnSpc>
                <a:spcPct val="100000"/>
              </a:lnSpc>
              <a:spcBef>
                <a:spcPts val="6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请确保您点击了</a:t>
            </a:r>
            <a:r>
              <a:rPr sz="1200" i="1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继续</a:t>
            </a:r>
            <a:r>
              <a:rPr sz="1200" i="1" spc="-3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sz="1200" spc="-3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（Continue）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按钮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770" indent="-179070">
              <a:lnSpc>
                <a:spcPct val="100000"/>
              </a:lnSpc>
              <a:spcBef>
                <a:spcPts val="6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弹窗出现后，需要您点击</a:t>
            </a:r>
            <a:r>
              <a:rPr sz="1200" i="1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确认</a:t>
            </a:r>
            <a:r>
              <a:rPr sz="1200" i="1" spc="-4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sz="1200" spc="-4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（Confirm）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0111" y="3611321"/>
            <a:ext cx="340677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79705">
              <a:lnSpc>
                <a:spcPts val="1435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15" dirty="0" err="1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之后您将跳转到英国银行账户的汇款信息页面</a:t>
            </a:r>
            <a:r>
              <a:rPr sz="1200" spc="-1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，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2405">
              <a:lnSpc>
                <a:spcPts val="1435"/>
              </a:lnSpc>
            </a:pPr>
            <a:r>
              <a:rPr sz="1200" spc="-5" dirty="0" err="1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该付款方式需要您去银行购汇后转账至英国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41" y="593344"/>
            <a:ext cx="3384930" cy="43721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1885950"/>
            <a:ext cx="2895600" cy="17339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95" y="166878"/>
            <a:ext cx="7064375" cy="73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4D2E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确认页</a:t>
            </a:r>
            <a:endParaRPr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135" marR="5080" indent="-179070">
              <a:lnSpc>
                <a:spcPts val="1430"/>
              </a:lnSpc>
              <a:spcBef>
                <a:spcPts val="11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出现该页面表示您</a:t>
            </a:r>
            <a:r>
              <a:rPr sz="1200" b="1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仍未支付成功</a:t>
            </a: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，下方标黑的部分为英国银行账户信息，需要您去银行办理境外汇款业	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务，转账备注请务必填写您的7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位数会员号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895318"/>
            <a:ext cx="4233672" cy="41344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209550"/>
            <a:ext cx="11410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付款选项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195" y="1112011"/>
            <a:ext cx="3889375" cy="2179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1135" marR="5080" indent="-179070" algn="just">
              <a:lnSpc>
                <a:spcPct val="98100"/>
              </a:lnSpc>
              <a:spcBef>
                <a:spcPts val="125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您可以通过多种付款方式支付会费。目前，您可以通过	我们在线门户网站更新您的个人详细信息，申请优惠减	</a:t>
            </a:r>
            <a:r>
              <a:rPr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免特权，选择</a:t>
            </a:r>
            <a:r>
              <a:rPr sz="1200" spc="-1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Lionheart</a:t>
            </a:r>
            <a:r>
              <a:rPr sz="1200" spc="-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捐款选项，并选择您喜欢的付款	</a:t>
            </a:r>
            <a:r>
              <a:rPr sz="1200" spc="-2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方式。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135" marR="58419" indent="-179070">
              <a:lnSpc>
                <a:spcPct val="97600"/>
              </a:lnSpc>
              <a:spcBef>
                <a:spcPts val="72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要访问门户网站，请使用下面的链接或者您仅需登录</a:t>
            </a:r>
            <a:r>
              <a:rPr sz="1200" spc="-5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	RICS</a:t>
            </a: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在线帐户，然后从页面左侧的菜单中选择“专业费	</a:t>
            </a:r>
            <a:r>
              <a:rPr sz="1200" spc="-1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用”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</a:t>
            </a:r>
            <a:r>
              <a:rPr sz="1200" spc="-27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</a:t>
            </a:r>
            <a:r>
              <a:rPr sz="1200" spc="-4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Fees</a:t>
            </a:r>
            <a:r>
              <a:rPr sz="1200" spc="-4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spc="-1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）</a:t>
            </a:r>
            <a:r>
              <a:rPr sz="1200" spc="-5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。 	</a:t>
            </a:r>
            <a:r>
              <a:rPr sz="1200" u="sng" spc="-30" dirty="0">
                <a:solidFill>
                  <a:srgbClr val="4D2E69"/>
                </a:solidFill>
                <a:uFill>
                  <a:solidFill>
                    <a:srgbClr val="000000"/>
                  </a:solidFill>
                </a:u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https://myaccount.rics.org/ProfessionalFees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135" marR="161925" indent="-179070" algn="just">
              <a:lnSpc>
                <a:spcPct val="100000"/>
              </a:lnSpc>
              <a:spcBef>
                <a:spcPts val="625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在线服务让您每周七天，每天</a:t>
            </a:r>
            <a:r>
              <a:rPr sz="1200" spc="-9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24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小时随时付款。有关	</a:t>
            </a: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不同支付方式的更多详细信息，请访问我们网站的专	</a:t>
            </a:r>
            <a:r>
              <a:rPr sz="1200" spc="-5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业费用选项 </a:t>
            </a:r>
            <a:r>
              <a:rPr sz="1200" u="sng" spc="-10" dirty="0">
                <a:solidFill>
                  <a:srgbClr val="4D2E69"/>
                </a:solidFill>
                <a:uFill>
                  <a:solidFill>
                    <a:srgbClr val="000000"/>
                  </a:solidFill>
                </a:u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www.rics.org/professionalrenewals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8016" y="1112011"/>
            <a:ext cx="3826510" cy="5638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91135" marR="5080" indent="-179070" algn="just">
              <a:lnSpc>
                <a:spcPct val="97200"/>
              </a:lnSpc>
              <a:spcBef>
                <a:spcPts val="14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下面的一行字会出现在每一页的信息确认页面。强烈建	议您核对详细信息并确保您的偏好设置正确，然后在每	页底部的切换栏中选择“是”</a:t>
            </a:r>
            <a:r>
              <a:rPr sz="1200" spc="-4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（Yes）</a:t>
            </a:r>
            <a:r>
              <a:rPr sz="1200" spc="-5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6800" y="1885950"/>
            <a:ext cx="3429000" cy="8503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36118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选择境外汇款后仍想在线支付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09009" y="659384"/>
            <a:ext cx="3369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marR="5080" indent="-179070">
              <a:lnSpc>
                <a:spcPct val="1000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往下滚动页面，找到未支付费用</a:t>
            </a:r>
            <a:r>
              <a:rPr sz="1200" spc="-3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（Outstanding 	invoices），</a:t>
            </a:r>
            <a:r>
              <a:rPr sz="1200" spc="-1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点击信用卡图标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0" y="1049019"/>
            <a:ext cx="4493513" cy="17522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3800" y="3409924"/>
            <a:ext cx="3308477" cy="14740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09009" y="2933826"/>
            <a:ext cx="3020695" cy="4159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195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出现弹窗后需要您点击</a:t>
            </a:r>
            <a:r>
              <a:rPr sz="1200" i="1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确认</a:t>
            </a:r>
            <a:r>
              <a:rPr sz="1200" i="1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（Confirm）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770" indent="-179070">
              <a:lnSpc>
                <a:spcPct val="100000"/>
              </a:lnSpc>
              <a:spcBef>
                <a:spcPts val="95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之后您将跳转到外币信用卡支付页面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462" y="660908"/>
            <a:ext cx="2771140" cy="5727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91135" marR="5080" indent="-179070">
              <a:lnSpc>
                <a:spcPts val="1430"/>
              </a:lnSpc>
              <a:spcBef>
                <a:spcPts val="155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如果误选境外汇款的付款方式，但仍想	</a:t>
            </a:r>
            <a:r>
              <a:rPr sz="1200" spc="-1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在线支付，请点击</a:t>
            </a:r>
            <a:r>
              <a:rPr sz="1200" i="1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sz="1200" spc="-1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费用与收据</a:t>
            </a:r>
            <a:r>
              <a:rPr sz="1200" i="1" spc="-5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2405">
              <a:lnSpc>
                <a:spcPts val="1390"/>
              </a:lnSpc>
            </a:pPr>
            <a:r>
              <a:rPr sz="1200" spc="-4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（Invoices</a:t>
            </a:r>
            <a:r>
              <a:rPr sz="1200" spc="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</a:t>
            </a:r>
            <a:r>
              <a:rPr sz="1200" spc="-4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Receipts）</a:t>
            </a:r>
            <a:r>
              <a:rPr sz="1200" spc="-3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选项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1233550"/>
            <a:ext cx="1581209" cy="38693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18159"/>
              <a:ext cx="6099175" cy="3906520"/>
            </a:xfrm>
            <a:custGeom>
              <a:avLst/>
              <a:gdLst/>
              <a:ahLst/>
              <a:cxnLst/>
              <a:rect l="l" t="t" r="r" b="b"/>
              <a:pathLst>
                <a:path w="6099175" h="3906520">
                  <a:moveTo>
                    <a:pt x="6099048" y="0"/>
                  </a:moveTo>
                  <a:lnTo>
                    <a:pt x="0" y="0"/>
                  </a:lnTo>
                  <a:lnTo>
                    <a:pt x="0" y="3906012"/>
                  </a:lnTo>
                  <a:lnTo>
                    <a:pt x="6099048" y="3906012"/>
                  </a:lnTo>
                  <a:lnTo>
                    <a:pt x="6099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3128" y="749808"/>
              <a:ext cx="1402079" cy="5090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518159"/>
            <a:ext cx="6099175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33375">
              <a:lnSpc>
                <a:spcPts val="2095"/>
              </a:lnSpc>
            </a:pPr>
            <a:r>
              <a:rPr sz="2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如果您有任何问题或需要更多支持，请</a:t>
            </a:r>
            <a:endParaRPr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33375">
              <a:lnSpc>
                <a:spcPts val="2095"/>
              </a:lnSpc>
            </a:pPr>
            <a:r>
              <a:rPr sz="2200" spc="-3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联系：</a:t>
            </a:r>
            <a:endParaRPr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33375">
              <a:lnSpc>
                <a:spcPct val="100000"/>
              </a:lnSpc>
              <a:spcBef>
                <a:spcPts val="1495"/>
              </a:spcBef>
            </a:pPr>
            <a:r>
              <a:rPr sz="1000" u="sng" spc="-10" dirty="0">
                <a:solidFill>
                  <a:srgbClr val="4D2E69"/>
                </a:solidFill>
                <a:uFill>
                  <a:solidFill>
                    <a:srgbClr val="4D2E69"/>
                  </a:solidFill>
                </a:u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contactrics@rics.org</a:t>
            </a:r>
            <a:endParaRPr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17037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RICS</a:t>
            </a:r>
            <a:r>
              <a:rPr spc="-4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我的账户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195" y="659384"/>
            <a:ext cx="5304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1770" algn="l"/>
              </a:tabLst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请从左侧工具栏中选择</a:t>
            </a:r>
            <a:r>
              <a:rPr sz="1200" spc="-14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专业费用”（Professional</a:t>
            </a:r>
            <a:r>
              <a:rPr sz="1200" spc="3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Fees）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选项卡，如下所示。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638" y="970663"/>
            <a:ext cx="6141837" cy="3480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195" y="166878"/>
            <a:ext cx="843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75" dirty="0">
                <a:solidFill>
                  <a:srgbClr val="4D2E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简介页</a:t>
            </a:r>
            <a:endParaRPr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05600" y="1809750"/>
            <a:ext cx="1729739" cy="114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79705">
              <a:lnSpc>
                <a:spcPts val="1435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lang="zh-CN" altLang="en-US" sz="1200" spc="-1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这是您专业资格续订的</a:t>
            </a:r>
            <a:endParaRPr lang="zh-CN" alt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2405">
              <a:lnSpc>
                <a:spcPts val="1435"/>
              </a:lnSpc>
            </a:pPr>
            <a:r>
              <a:rPr lang="zh-CN" altLang="en-US"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第一页</a:t>
            </a:r>
            <a:endParaRPr lang="zh-CN" alt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135" marR="5080" indent="-179070">
              <a:lnSpc>
                <a:spcPts val="1420"/>
              </a:lnSpc>
              <a:spcBef>
                <a:spcPts val="172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lang="zh-CN" altLang="en-US"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如果您已准备好进入下	</a:t>
            </a:r>
            <a:r>
              <a:rPr lang="zh-CN" altLang="en-US"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一页，请按</a:t>
            </a:r>
            <a:r>
              <a:rPr lang="zh-CN" altLang="en-US" sz="1200" spc="-14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lang="zh-CN" altLang="en-US"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继续</a:t>
            </a:r>
            <a:r>
              <a:rPr lang="zh-CN" altLang="en-US" sz="1200" spc="-5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lang="zh-CN" alt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2405">
              <a:lnSpc>
                <a:spcPts val="1390"/>
              </a:lnSpc>
            </a:pPr>
            <a:r>
              <a:rPr lang="zh-CN" altLang="en-US"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（</a:t>
            </a:r>
            <a:r>
              <a:rPr lang="en-US" altLang="zh-CN"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Continue</a:t>
            </a:r>
            <a:r>
              <a:rPr lang="zh-CN" altLang="en-US"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）</a:t>
            </a:r>
            <a:r>
              <a:rPr lang="zh-CN" altLang="en-US"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按钮</a:t>
            </a:r>
            <a:endParaRPr lang="zh-CN" altLang="en-US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623" y="1047750"/>
            <a:ext cx="6411087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14198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个人详情页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7200" y="823988"/>
            <a:ext cx="5638165" cy="3495040"/>
            <a:chOff x="457200" y="823988"/>
            <a:chExt cx="5638165" cy="3495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823988"/>
              <a:ext cx="5526659" cy="3495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4228" y="1985771"/>
              <a:ext cx="461010" cy="4762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71793" y="1626996"/>
            <a:ext cx="1424940" cy="167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marR="5080" indent="-179070" algn="just">
              <a:lnSpc>
                <a:spcPct val="999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在此页面上，您可	以通过点击标黄的	编辑按钮来更新过	去一年中有关您自	己发生任何变化的	信息，例如个人地	址、新公司、新电	话号码或电子邮件	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等。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8583" y="4388382"/>
            <a:ext cx="1460992" cy="5079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0040" y="1194003"/>
            <a:ext cx="2063750" cy="130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999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1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在此页面上，我们需要您提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供</a:t>
            </a:r>
            <a:r>
              <a:rPr sz="1200" spc="-4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DEI（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多样性</a:t>
            </a:r>
            <a:r>
              <a:rPr sz="1200" spc="-7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公平性</a:t>
            </a:r>
            <a:r>
              <a:rPr sz="1200" spc="-7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包容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性）</a:t>
            </a: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信息，这有助于我们编</a:t>
            </a: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制内部</a:t>
            </a:r>
            <a:r>
              <a:rPr sz="1200" spc="-5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DEI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报告。在这些选</a:t>
            </a: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项中，您可以在下拉菜单中选择适用于您的选项，或者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选择</a:t>
            </a:r>
            <a:r>
              <a:rPr sz="1200" spc="-14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我不想提供</a:t>
            </a:r>
            <a:r>
              <a:rPr sz="1200" spc="-5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2207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>
                <a:solidFill>
                  <a:srgbClr val="40305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多样性和追踪调查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192" y="723265"/>
            <a:ext cx="6306058" cy="36772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19138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个人优惠特权页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86780" y="1587500"/>
            <a:ext cx="2948940" cy="17208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91135" marR="157480" indent="-179070">
              <a:lnSpc>
                <a:spcPts val="1430"/>
              </a:lnSpc>
              <a:spcBef>
                <a:spcPts val="155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这是您可以根据个人情况申请优惠的页	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面。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135" marR="5080" indent="-179070">
              <a:lnSpc>
                <a:spcPts val="1420"/>
              </a:lnSpc>
              <a:spcBef>
                <a:spcPts val="167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在这里，您可以查看优惠特许权附带的一	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般条款和条件。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135" marR="5080" indent="-179070" algn="just">
              <a:lnSpc>
                <a:spcPct val="99200"/>
              </a:lnSpc>
              <a:spcBef>
                <a:spcPts val="1635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您可以选择列出的任何一个优惠项目，点	开后会显示一个包含条款和条件等信息的	列表，这样能帮助您决定是否适用。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195" y="1352550"/>
            <a:ext cx="4954905" cy="26221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980" y="1499361"/>
            <a:ext cx="219075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marR="5080" indent="-179070" algn="just">
              <a:lnSpc>
                <a:spcPct val="99800"/>
              </a:lnSpc>
              <a:spcBef>
                <a:spcPts val="100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如果您符合申请优惠特许权的	情况，您可以通过点击打开该	优惠，确认您已理解该特许权	</a:t>
            </a:r>
            <a:r>
              <a:rPr sz="1200" spc="-1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的条款和条件，然后点击标黄	的按钮，切换到Yes</a:t>
            </a:r>
            <a:r>
              <a:rPr sz="1200" spc="-2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来选择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2405" algn="just"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它 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971930"/>
            <a:ext cx="5457825" cy="3761740"/>
            <a:chOff x="457200" y="971930"/>
            <a:chExt cx="5457825" cy="3761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1899" y="4137865"/>
              <a:ext cx="494363" cy="2198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971930"/>
              <a:ext cx="5457825" cy="376148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19138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>
                <a:solidFill>
                  <a:srgbClr val="40305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个人优惠特权页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166878"/>
            <a:ext cx="18738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专业优惠特权页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4263" y="4212666"/>
            <a:ext cx="1461388" cy="506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12509" y="1651761"/>
            <a:ext cx="2200910" cy="1146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1135" marR="18415" indent="-179070" algn="just">
              <a:lnSpc>
                <a:spcPct val="99600"/>
              </a:lnSpc>
              <a:spcBef>
                <a:spcPts val="105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在此页面上有一个附属机构列	表，您如果也是成员之一，您	就能申请专业优惠折扣。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91135" marR="5080" indent="-179070" algn="just">
              <a:lnSpc>
                <a:spcPct val="100000"/>
              </a:lnSpc>
              <a:spcBef>
                <a:spcPts val="1635"/>
              </a:spcBef>
              <a:buClr>
                <a:srgbClr val="4D2E69"/>
              </a:buClr>
              <a:buFont typeface="Wingdings"/>
              <a:buChar char=""/>
              <a:tabLst>
                <a:tab pos="192405" algn="l"/>
              </a:tabLst>
            </a:pPr>
            <a:r>
              <a:rPr sz="120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要申请，请点击</a:t>
            </a:r>
            <a:r>
              <a:rPr sz="1200" spc="-4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“Apply”</a:t>
            </a:r>
            <a:r>
              <a:rPr sz="1200" spc="-20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按钮，	</a:t>
            </a:r>
            <a:r>
              <a:rPr sz="1200" spc="-5" dirty="0">
                <a:solidFill>
                  <a:srgbClr val="36424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显示绿色即表示申请成功。</a:t>
            </a:r>
            <a:endParaRPr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740" y="915936"/>
            <a:ext cx="5529326" cy="3550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D2E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8ABE4FF4C234588A05831330D261B" ma:contentTypeVersion="10" ma:contentTypeDescription="Create a new document." ma:contentTypeScope="" ma:versionID="93ca29fc315cd0313233a9ce591cd24e">
  <xsd:schema xmlns:xsd="http://www.w3.org/2001/XMLSchema" xmlns:xs="http://www.w3.org/2001/XMLSchema" xmlns:p="http://schemas.microsoft.com/office/2006/metadata/properties" xmlns:ns2="a7e18306-684b-4d86-a4b6-5b080fd914da" targetNamespace="http://schemas.microsoft.com/office/2006/metadata/properties" ma:root="true" ma:fieldsID="c2e8b77857b9e9c84816b730bdd87a37" ns2:_="">
    <xsd:import namespace="a7e18306-684b-4d86-a4b6-5b080fd91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18306-684b-4d86-a4b6-5b080fd91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4304bd5-d9e5-49e7-ba50-dbfb8c84c0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e18306-684b-4d86-a4b6-5b080fd914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E7B066-5AA6-400A-AD76-8017FB3BD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18306-684b-4d86-a4b6-5b080fd91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8E847B-D92A-4066-BD96-55531F716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3F276C-782B-4C3C-920F-23B416F919FC}">
  <ds:schemaRefs>
    <ds:schemaRef ds:uri="http://purl.org/dc/dcmitype/"/>
    <ds:schemaRef ds:uri="a7e18306-684b-4d86-a4b6-5b080fd914da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483</Words>
  <Application>Microsoft Office PowerPoint</Application>
  <PresentationFormat>On-screen Show (16:9)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Microsoft YaHei</vt:lpstr>
      <vt:lpstr>Calibri</vt:lpstr>
      <vt:lpstr>Lucida Sans Unicode</vt:lpstr>
      <vt:lpstr>Open Sans Light</vt:lpstr>
      <vt:lpstr>Tahoma</vt:lpstr>
      <vt:lpstr>Times New Roman</vt:lpstr>
      <vt:lpstr>Wingdings</vt:lpstr>
      <vt:lpstr>Office Theme</vt:lpstr>
      <vt:lpstr>续订过程指南</vt:lpstr>
      <vt:lpstr>付款选项</vt:lpstr>
      <vt:lpstr>RICS我的账户</vt:lpstr>
      <vt:lpstr>PowerPoint Presentation</vt:lpstr>
      <vt:lpstr>个人详情页</vt:lpstr>
      <vt:lpstr>多样性和追踪调查</vt:lpstr>
      <vt:lpstr>个人优惠特权页</vt:lpstr>
      <vt:lpstr>个人优惠特权页</vt:lpstr>
      <vt:lpstr>专业优惠特权页</vt:lpstr>
      <vt:lpstr>LionHeart捐款页</vt:lpstr>
      <vt:lpstr>支付方式页</vt:lpstr>
      <vt:lpstr>专业费用报价页——支付宝 （Alipay）</vt:lpstr>
      <vt:lpstr>专业费用报价页——支付宝 （Alipay）</vt:lpstr>
      <vt:lpstr>PowerPoint Presentation</vt:lpstr>
      <vt:lpstr>专业费用报价页——外币信用卡（Card payment）</vt:lpstr>
      <vt:lpstr>PowerPoint Presentation</vt:lpstr>
      <vt:lpstr>支付方式页</vt:lpstr>
      <vt:lpstr>专业费用报价页——境外汇款（Bank Transfer）</vt:lpstr>
      <vt:lpstr>PowerPoint Presentation</vt:lpstr>
      <vt:lpstr>选择境外汇款后仍想在线支付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Jimi Philpott</dc:creator>
  <cp:lastModifiedBy>Lisa Murray-Aisbitt</cp:lastModifiedBy>
  <cp:revision>2</cp:revision>
  <dcterms:created xsi:type="dcterms:W3CDTF">2025-10-20T08:52:22Z</dcterms:created>
  <dcterms:modified xsi:type="dcterms:W3CDTF">2025-10-23T06:56:34Z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2025-10-13T00:00:00Z</vt:filetime>
  </property>
  <property fmtid="{D5CDD505-2E9C-101B-9397-08002B2CF9AE}" pid="3" name="LastSaved">
    <vt:filetime>2025-10-20T00:00:00Z</vt:filetime>
  </property>
  <property fmtid="{D5CDD505-2E9C-101B-9397-08002B2CF9AE}" pid="4" name="ContentTypeId">
    <vt:lpwstr>0x01010017F8ABE4FF4C234588A05831330D261B</vt:lpwstr>
  </property>
</Properties>
</file>